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Montserrat"/>
      <p:regular r:id="rId18"/>
    </p:embeddedFont>
    <p:embeddedFont>
      <p:font typeface="Montserrat"/>
      <p:regular r:id="rId19"/>
    </p:embeddedFont>
    <p:embeddedFont>
      <p:font typeface="Montserrat"/>
      <p:regular r:id="rId20"/>
    </p:embeddedFont>
    <p:embeddedFont>
      <p:font typeface="Montserrat"/>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Metryki i ewaluacja modeli to kluczowy etap w tworzeniu skutecznych rozwiązań • Wybór odpowiednich miar jest bardzo ważny - od tego zależy, czy dobrze ocenisz efektywność modelu 
• Często nie wystarczy skupić się na jednej liczbie - należy patrzeć na kilka miar jednocześnie, aby uzyskać pełen obraz 
• Warto zastanowić się, jakie cele chcemy osiągnąć i dobrać metryki, które pozwolą nam je zmierzyć • Różne metryki mogą dawać różne wyniki, dlatego ważne jest, aby zrozumieć, co każda z nich mierzy i jak je interpretować 
• Uważna analiza metryk pomoże nam ulepszyć model i dopracować go tak, aby był jak najbardziej efektywny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Pierwsza z nich to BLEU, która porównuje wygenerowany tekst z referencyjnym, sprawdzając pokrycie n-gramów. To klasyczna metrika używana w tłumaczeniach maszynowych.
Kolejna to ROUGE, mierząca nakładanie się n-gramów lub dłuższych sekwencji. Często stosowana w automatycznych streszczeniach.
METEOR to metryka, która uwzględnia synonimy, stemming i kolejność słów, co czyni ją lepszą od BLEU w ocenie jakości tłumaczeń.
Najlepsza metoda to ocena eksperta ludzkiego, który może ocenić poprawność, spójność i przydatność wygenerowanych tekstów.
Pamiętajmy jednak, że automatyczne metryki oceniają jedynie pokrycie słów, a nie semantykę. Dlatego w praktyce często potrzebna jest ocena zadaniowa lub wykorzystanie LLM jako sędziego.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Metryki wizji komputerowej to narzędzia do oceny jakości modeli uczenia maszynowego w zadaniach takich jak segmentacja obrazów medycznych
IoU (Intersection over Union) to miara, która mówi nam jaka część obszaru przewidzianego przez model pokrywa się z obszarem rzeczywistym
IoU = 1.0 oznacza idealne dopasowanie, IoU = 0 oznacza brak pokrycia
Dice Coefficient to podobna miara, ale bardziej zrównoważona - bierze pod uwagę zarówno precyzję jak i czułość
Dice = 0.5 dla tego samego przypadku, gdzie IoU = 0.33
Dice jest dominującą metryką w segmentacji medycznej obrazów MRI i CT
mAP (mean Average Precision) to złoty standard w ocenie modeli detekcji obiektów - łączy informację o jakości lokalizacji (IoU) i poprawnej klasyfikacji
Stosowany w popularnych benchmarkach takich jak COCO, Pascal VOC oraz w autonomicznych pojazdach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Liczniki Konfuzji to ważne miary oceny modeli predykcyjnych 
Przedstawię cztery kluczowe miary: True Positive, True Negative, False Positive, False Negative
True Positive to sukces - model wykrył chorobę tam, gdzie rzeczywiście występowała
True Negative to także sukces - model nie wywołuje fałszywego alarmu
False Positive to błąd I rodzaju - niepotrzebny stres i dodatkowe badania
False Negative to najgroźniejszy błąd - chory nie zostaje objęty leczeniem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Macierz pomyłek to wizualizacja, która pokazuje wyniki klasyfikacji modelu na danych testowych. 
• W przykładzie mamy 10 pacjentów - 3 zostali poprawnie zdiagnozowani jako chorzy (TP), 5 zostało poprawnie zdiagnozowanych jako zdrowi (TN).
• Niestety, 1 pacjent został błędnie zdiagnozowany jako chory (FP), a 1 pacjent został przeoczony i nie zdiagnozowany poprawnie (FN). 
• Macierz pomyłek ułatwia zrozumienie, gdzie model popełnia błędy, co pomaga w jego dalszej optymalizacji.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Accuracy to podstawowa miara efektywności klasyfikatora - pokazuje odsetek poprawnie sklasyfikowanych przykładów
Przy niezbalansowanych danych, accuracy może być myląca - warto patrzeć na inne miary jak precision i recall
Precision pokazuje, jaki procent pozytywnych predykcji było faktycznie pozytywnymi przypadkami
Ważne, gdy chcemy mieć pewność co do pozytywnych przewidywań, np. w diagnostyce medycznej
Recall pokazuje, jaki procent faktycznych pozytywów udało się wykryć
Ważne, gdy chcemy mieć pewność, że nie przegapiliśmy żadnych pozytywnych przypadków
F1-score to średnia harmoniczna precision i recall - dobrze podsumowuje oba te aspekty
Szczególnie przydatne w przypadkach, gdy oba wskaźniki są ważne, np. w diagnostyce medycznej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Krzywa ROC to bardzo ważne narzędzie do oceny wydajności modeli klasyfikacji binarnej
Pokazuje ona zależność między True Positive Rate (TPR) a False Positive Rate (FPR) dla różnych progów decyzyjnych
TPR to odsetek poprawnie zidentyfikowanych pozytywnych przypadków, a FPR to odsetek fałszywie zidentyfikowanych pozytywnych przypadków
Analiza krzywej ROC pozwala na wybór optymalnego progu decyzyjnego, który zapewni najlepszy kompromis między wysoką trafnością a niską liczbą fałszywych alarmów
Krzywa ROC daje nam wgląd w ogólną wydajność modelu - im bardziej krzywa odchyla się od linii y=x, tym lepszy jest model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Obraz na slajdzie pokazuje wykres AUC (Area Under the Curve), który jest powszechnie używanym miernikiem jakości klasyfikatora.
• AUC = 1 oznacza, że nasz klasyfikator jest doskonały i zawsze poprawnie klasyfikuje dane.
• AUC = 0.5 oznacza, że nasz klasyfikator działa losowo, czyli nie jest lepszy niż zgadywanie.
• Wartość AUC poniżej 0.5 wskazuje, że nasz klasyfikator jest gorszy niż losowy, co może sugerować, że klasy są źle zdefiniowane.
• Ogólnie, im wyższa wartość AUC, tym lepszy jest nasz klasyfikator.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Krzywa Precision-Recall to ważne narzędzie oceny modeli klasyfikacji, szczególnie przydatne przy niezbalansowanych klasach
Przy niezbalansowanych klasach (np. 1 chory na 100 zdrowych), średnia precyzja (Average Precision) lepiej odzwierciedla jakość modelu niż standardowa miara AUC-ROC
W tym przykładzie model osiąga wysoką precyzję (0.887) przy rosnącym poziomie trafnych wykryć (recall)
Linia bazowa (prevalence) wynosi 0.40, co oznacza, że losowy klasyfikator uzyskałby taki wynik
Krzywa PR lepiej ocenia modele przy niezrównoważonych klasach i gdy ważne są fałszywe alarmy, w przeciwieństwie do często zbyt optymistycznej krzywej ROC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Metryki regresji to sposoby mierzenia, jak dobrze nasz model przewiduje wartości wyjściowe. 
• MAE (Mean Absolute Error) to średnia bezwzględna różnica między rzeczywistymi a przewidywanymi wartościami. Łatwo interpretować - np. "średnio mylimy się o 2.1 złotych". 
• RMSE (Root Mean Squared Error) karze bardziej za duże błędy. Przydaje się, gdy chcemy ograniczyć rzadkie, ale duże pomyłki. 
• R² (Współczynnik determinacji) pokazuje, ile procent wariancji danych udało się wyjaśnić modelem. R²=1 oznacza perfekcyjne dopasowanie, R²=0 - brak lepszego dopasowania niż średnia.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Metryki rankingowe to ważne narzędzia do oceny jakości systemów rekomendacyjnych i wyszukiwawczych
Precision@K mierzy odsetek trafnych elementów w pierwszych K wynikach - ważne, by użytkownik nie widział "śmieci" na liście
Recall@K pokazuje, jak dużą część wszystkich trafnych elementów udało się pokazać w top-K - ważne, by użytkownik nie przegapił wartościowych wyników
nDCG to bardziej zaawansowana metyka, która uwzględnia istotność wyniku oraz jego pozycję na liście - premiuje systemy, które trafne wyniki umieszczają wysoko
Te metryki są szeroko stosowane w systemach rekomendacyjnych, wyszukiwarkach i e-commerce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svg"/><Relationship Id="rId3" Type="http://schemas.openxmlformats.org/officeDocument/2006/relationships/image" Target="../media/image-10-3.png"/><Relationship Id="rId4" Type="http://schemas.openxmlformats.org/officeDocument/2006/relationships/image" Target="../media/image-10-4.svg"/><Relationship Id="rId5" Type="http://schemas.openxmlformats.org/officeDocument/2006/relationships/image" Target="../media/image-10-5.png"/><Relationship Id="rId6" Type="http://schemas.openxmlformats.org/officeDocument/2006/relationships/image" Target="../media/image-10-6.svg"/><Relationship Id="rId7" Type="http://schemas.openxmlformats.org/officeDocument/2006/relationships/image" Target="../media/image-10-7.png"/><Relationship Id="rId8" Type="http://schemas.openxmlformats.org/officeDocument/2006/relationships/image" Target="../media/image-10-8.svg"/><Relationship Id="rId9" Type="http://schemas.openxmlformats.org/officeDocument/2006/relationships/image" Target="../media/image-10-9.png"/><Relationship Id="rId10" Type="http://schemas.openxmlformats.org/officeDocument/2006/relationships/slideLayout" Target="../slideLayouts/slideLayout11.xml"/><Relationship Id="rId11"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slideLayout" Target="../slideLayouts/slideLayout12.xml"/><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sv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sv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svg"/><Relationship Id="rId9" Type="http://schemas.openxmlformats.org/officeDocument/2006/relationships/image" Target="../media/image-8-9.png"/><Relationship Id="rId10" Type="http://schemas.openxmlformats.org/officeDocument/2006/relationships/slideLayout" Target="../slideLayouts/slideLayout9.xml"/><Relationship Id="rId11"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slideLayout" Target="../slideLayouts/slideLayout10.xml"/><Relationship Id="rId8"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80190" y="2654737"/>
            <a:ext cx="7556421" cy="1695450"/>
          </a:xfrm>
          <a:prstGeom prst="rect">
            <a:avLst/>
          </a:prstGeom>
          <a:noFill/>
          <a:ln/>
        </p:spPr>
        <p:txBody>
          <a:bodyPr wrap="square" lIns="0" tIns="0" rIns="0" bIns="0" rtlCol="0" anchor="t"/>
          <a:lstStyle/>
          <a:p>
            <a:pPr algn="l" indent="0" marL="0">
              <a:lnSpc>
                <a:spcPts val="6650"/>
              </a:lnSpc>
              <a:buNone/>
            </a:pPr>
            <a:r>
              <a:rPr lang="en-US" sz="5100" dirty="0">
                <a:solidFill>
                  <a:srgbClr val="532418"/>
                </a:solidFill>
                <a:latin typeface="Marcellus" pitchFamily="34" charset="0"/>
                <a:ea typeface="Marcellus" pitchFamily="34" charset="-122"/>
                <a:cs typeface="Marcellus" pitchFamily="34" charset="-120"/>
              </a:rPr>
              <a:t>Metryki i Ewaluacja Modeli</a:t>
            </a:r>
            <a:endParaRPr lang="en-US" sz="5100" dirty="0"/>
          </a:p>
        </p:txBody>
      </p:sp>
      <p:sp>
        <p:nvSpPr>
          <p:cNvPr id="4" name="Text 1"/>
          <p:cNvSpPr/>
          <p:nvPr/>
        </p:nvSpPr>
        <p:spPr>
          <a:xfrm>
            <a:off x="6280190" y="4690348"/>
            <a:ext cx="7556421" cy="884396"/>
          </a:xfrm>
          <a:prstGeom prst="rect">
            <a:avLst/>
          </a:prstGeom>
          <a:noFill/>
          <a:ln/>
        </p:spPr>
        <p:txBody>
          <a:bodyPr wrap="square" lIns="0" tIns="0" rIns="0" bIns="0" rtlCol="0" anchor="t"/>
          <a:lstStyle/>
          <a:p>
            <a:pPr algn="l" indent="0" marL="0">
              <a:lnSpc>
                <a:spcPts val="2300"/>
              </a:lnSpc>
              <a:buNone/>
            </a:pPr>
            <a:r>
              <a:rPr lang="en-US" sz="1750" dirty="0">
                <a:solidFill>
                  <a:srgbClr val="67534F"/>
                </a:solidFill>
                <a:latin typeface="Montserrat" pitchFamily="34" charset="0"/>
                <a:ea typeface="Montserrat" pitchFamily="34" charset="-122"/>
                <a:cs typeface="Montserrat" pitchFamily="34" charset="-120"/>
              </a:rPr>
              <a:t>Wybór metryk to jeden z najważniejszych etapów – od niego zależy, czy dobrze ocenisz skuteczność modelu. Często nie wystarczy jedna liczba: trzeba patrzeć na kilka miar jednocześnie.</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77823" y="532567"/>
            <a:ext cx="7293888" cy="723900"/>
          </a:xfrm>
          <a:prstGeom prst="rect">
            <a:avLst/>
          </a:prstGeom>
          <a:noFill/>
          <a:ln/>
        </p:spPr>
        <p:txBody>
          <a:bodyPr wrap="none" lIns="0" tIns="0" rIns="0" bIns="0" rtlCol="0" anchor="t"/>
          <a:lstStyle/>
          <a:p>
            <a:pPr algn="l" indent="0" marL="0">
              <a:lnSpc>
                <a:spcPts val="5700"/>
              </a:lnSpc>
              <a:buNone/>
            </a:pPr>
            <a:r>
              <a:rPr lang="en-US" sz="4350" dirty="0">
                <a:solidFill>
                  <a:srgbClr val="532418"/>
                </a:solidFill>
                <a:latin typeface="Marcellus" pitchFamily="34" charset="0"/>
                <a:ea typeface="Marcellus" pitchFamily="34" charset="-122"/>
                <a:cs typeface="Marcellus" pitchFamily="34" charset="-120"/>
              </a:rPr>
              <a:t>Metryki NLP Generatywnego</a:t>
            </a:r>
            <a:endParaRPr lang="en-US" sz="4350" dirty="0"/>
          </a:p>
        </p:txBody>
      </p:sp>
      <p:sp>
        <p:nvSpPr>
          <p:cNvPr id="3" name="Shape 1"/>
          <p:cNvSpPr/>
          <p:nvPr/>
        </p:nvSpPr>
        <p:spPr>
          <a:xfrm>
            <a:off x="677823" y="1643777"/>
            <a:ext cx="6540579" cy="2441138"/>
          </a:xfrm>
          <a:prstGeom prst="roundRect">
            <a:avLst>
              <a:gd name="adj" fmla="val 3333"/>
            </a:avLst>
          </a:prstGeom>
          <a:solidFill>
            <a:srgbClr val="FFFFF4"/>
          </a:solidFill>
          <a:ln w="22860">
            <a:solidFill>
              <a:srgbClr val="FFE0CC"/>
            </a:solidFill>
            <a:prstDash val="solid"/>
          </a:ln>
        </p:spPr>
      </p:sp>
      <p:sp>
        <p:nvSpPr>
          <p:cNvPr id="4" name="Shape 2"/>
          <p:cNvSpPr/>
          <p:nvPr/>
        </p:nvSpPr>
        <p:spPr>
          <a:xfrm>
            <a:off x="894278" y="1860233"/>
            <a:ext cx="581025" cy="581025"/>
          </a:xfrm>
          <a:prstGeom prst="roundRect">
            <a:avLst>
              <a:gd name="adj" fmla="val 15736131"/>
            </a:avLst>
          </a:prstGeom>
          <a:solidFill>
            <a:srgbClr val="FF954F"/>
          </a:solidFill>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54060" y="2019895"/>
            <a:ext cx="261461" cy="261461"/>
          </a:xfrm>
          <a:prstGeom prst="rect">
            <a:avLst/>
          </a:prstGeom>
        </p:spPr>
      </p:pic>
      <p:sp>
        <p:nvSpPr>
          <p:cNvPr id="6" name="Text 3"/>
          <p:cNvSpPr/>
          <p:nvPr/>
        </p:nvSpPr>
        <p:spPr>
          <a:xfrm>
            <a:off x="894278" y="2634853"/>
            <a:ext cx="2784277" cy="361950"/>
          </a:xfrm>
          <a:prstGeom prst="rect">
            <a:avLst/>
          </a:prstGeom>
          <a:noFill/>
          <a:ln/>
        </p:spPr>
        <p:txBody>
          <a:bodyPr wrap="none" lIns="0" tIns="0" rIns="0" bIns="0" rtlCol="0" anchor="t"/>
          <a:lstStyle/>
          <a:p>
            <a:pPr algn="l" indent="0" marL="0">
              <a:lnSpc>
                <a:spcPts val="2850"/>
              </a:lnSpc>
              <a:buNone/>
            </a:pPr>
            <a:r>
              <a:rPr lang="en-US" sz="2150" dirty="0">
                <a:solidFill>
                  <a:srgbClr val="67534F"/>
                </a:solidFill>
                <a:latin typeface="Marcellus" pitchFamily="34" charset="0"/>
                <a:ea typeface="Marcellus" pitchFamily="34" charset="-122"/>
                <a:cs typeface="Marcellus" pitchFamily="34" charset="-120"/>
              </a:rPr>
              <a:t>BLEU</a:t>
            </a:r>
            <a:endParaRPr lang="en-US" sz="2150" dirty="0"/>
          </a:p>
        </p:txBody>
      </p:sp>
      <p:sp>
        <p:nvSpPr>
          <p:cNvPr id="7" name="Text 4"/>
          <p:cNvSpPr/>
          <p:nvPr/>
        </p:nvSpPr>
        <p:spPr>
          <a:xfrm>
            <a:off x="894278" y="3113008"/>
            <a:ext cx="6107668" cy="755452"/>
          </a:xfrm>
          <a:prstGeom prst="rect">
            <a:avLst/>
          </a:prstGeom>
          <a:noFill/>
          <a:ln/>
        </p:spPr>
        <p:txBody>
          <a:bodyPr wrap="square" lIns="0" tIns="0" rIns="0" bIns="0" rtlCol="0" anchor="t"/>
          <a:lstStyle/>
          <a:p>
            <a:pPr algn="l" indent="0" marL="0">
              <a:lnSpc>
                <a:spcPts val="1950"/>
              </a:lnSpc>
              <a:buNone/>
            </a:pPr>
            <a:r>
              <a:rPr lang="en-US" sz="1500" dirty="0">
                <a:solidFill>
                  <a:srgbClr val="67534F"/>
                </a:solidFill>
                <a:latin typeface="Montserrat" pitchFamily="34" charset="0"/>
                <a:ea typeface="Montserrat" pitchFamily="34" charset="-122"/>
                <a:cs typeface="Montserrat" pitchFamily="34" charset="-120"/>
              </a:rPr>
              <a:t>Porównuje wygenerowany tekst z referencyjnym, sprawdzając pokrycie n-gramów. Klasyczna metryka w tłumaczeniach maszynowych.</a:t>
            </a:r>
            <a:endParaRPr lang="en-US" sz="1500" dirty="0"/>
          </a:p>
        </p:txBody>
      </p:sp>
      <p:sp>
        <p:nvSpPr>
          <p:cNvPr id="8" name="Shape 5"/>
          <p:cNvSpPr/>
          <p:nvPr/>
        </p:nvSpPr>
        <p:spPr>
          <a:xfrm>
            <a:off x="7411998" y="1643777"/>
            <a:ext cx="6540579" cy="2441138"/>
          </a:xfrm>
          <a:prstGeom prst="roundRect">
            <a:avLst>
              <a:gd name="adj" fmla="val 3333"/>
            </a:avLst>
          </a:prstGeom>
          <a:solidFill>
            <a:srgbClr val="FFFFF4"/>
          </a:solidFill>
          <a:ln w="22860">
            <a:solidFill>
              <a:srgbClr val="FFE0CC"/>
            </a:solidFill>
            <a:prstDash val="solid"/>
          </a:ln>
        </p:spPr>
      </p:sp>
      <p:sp>
        <p:nvSpPr>
          <p:cNvPr id="9" name="Shape 6"/>
          <p:cNvSpPr/>
          <p:nvPr/>
        </p:nvSpPr>
        <p:spPr>
          <a:xfrm>
            <a:off x="7628453" y="1860233"/>
            <a:ext cx="581025" cy="581025"/>
          </a:xfrm>
          <a:prstGeom prst="roundRect">
            <a:avLst>
              <a:gd name="adj" fmla="val 15736131"/>
            </a:avLst>
          </a:prstGeom>
          <a:solidFill>
            <a:srgbClr val="FF954F"/>
          </a:solidFill>
          <a:ln/>
        </p:spPr>
      </p:sp>
      <p:pic>
        <p:nvPicPr>
          <p:cNvPr id="10"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88235" y="2019895"/>
            <a:ext cx="261461" cy="261461"/>
          </a:xfrm>
          <a:prstGeom prst="rect">
            <a:avLst/>
          </a:prstGeom>
        </p:spPr>
      </p:pic>
      <p:sp>
        <p:nvSpPr>
          <p:cNvPr id="11" name="Text 7"/>
          <p:cNvSpPr/>
          <p:nvPr/>
        </p:nvSpPr>
        <p:spPr>
          <a:xfrm>
            <a:off x="7628453" y="2634853"/>
            <a:ext cx="2784277" cy="361950"/>
          </a:xfrm>
          <a:prstGeom prst="rect">
            <a:avLst/>
          </a:prstGeom>
          <a:noFill/>
          <a:ln/>
        </p:spPr>
        <p:txBody>
          <a:bodyPr wrap="none" lIns="0" tIns="0" rIns="0" bIns="0" rtlCol="0" anchor="t"/>
          <a:lstStyle/>
          <a:p>
            <a:pPr algn="l" indent="0" marL="0">
              <a:lnSpc>
                <a:spcPts val="2850"/>
              </a:lnSpc>
              <a:buNone/>
            </a:pPr>
            <a:r>
              <a:rPr lang="en-US" sz="2150" dirty="0">
                <a:solidFill>
                  <a:srgbClr val="67534F"/>
                </a:solidFill>
                <a:latin typeface="Marcellus" pitchFamily="34" charset="0"/>
                <a:ea typeface="Marcellus" pitchFamily="34" charset="-122"/>
                <a:cs typeface="Marcellus" pitchFamily="34" charset="-120"/>
              </a:rPr>
              <a:t>ROUGE</a:t>
            </a:r>
            <a:endParaRPr lang="en-US" sz="2150" dirty="0"/>
          </a:p>
        </p:txBody>
      </p:sp>
      <p:sp>
        <p:nvSpPr>
          <p:cNvPr id="12" name="Text 8"/>
          <p:cNvSpPr/>
          <p:nvPr/>
        </p:nvSpPr>
        <p:spPr>
          <a:xfrm>
            <a:off x="7628453" y="3113008"/>
            <a:ext cx="6107668" cy="503634"/>
          </a:xfrm>
          <a:prstGeom prst="rect">
            <a:avLst/>
          </a:prstGeom>
          <a:noFill/>
          <a:ln/>
        </p:spPr>
        <p:txBody>
          <a:bodyPr wrap="square" lIns="0" tIns="0" rIns="0" bIns="0" rtlCol="0" anchor="t"/>
          <a:lstStyle/>
          <a:p>
            <a:pPr algn="l" indent="0" marL="0">
              <a:lnSpc>
                <a:spcPts val="1950"/>
              </a:lnSpc>
              <a:buNone/>
            </a:pPr>
            <a:r>
              <a:rPr lang="en-US" sz="1500" dirty="0">
                <a:solidFill>
                  <a:srgbClr val="67534F"/>
                </a:solidFill>
                <a:latin typeface="Montserrat" pitchFamily="34" charset="0"/>
                <a:ea typeface="Montserrat" pitchFamily="34" charset="-122"/>
                <a:cs typeface="Montserrat" pitchFamily="34" charset="-120"/>
              </a:rPr>
              <a:t>Mierzy nakładanie się n-gramów lub dłuższych sekwencji. Często używane w streszczeniach automatycznych.</a:t>
            </a:r>
            <a:endParaRPr lang="en-US" sz="1500" dirty="0"/>
          </a:p>
        </p:txBody>
      </p:sp>
      <p:sp>
        <p:nvSpPr>
          <p:cNvPr id="13" name="Shape 9"/>
          <p:cNvSpPr/>
          <p:nvPr/>
        </p:nvSpPr>
        <p:spPr>
          <a:xfrm>
            <a:off x="677823" y="4278511"/>
            <a:ext cx="6540579" cy="2189321"/>
          </a:xfrm>
          <a:prstGeom prst="roundRect">
            <a:avLst>
              <a:gd name="adj" fmla="val 3716"/>
            </a:avLst>
          </a:prstGeom>
          <a:solidFill>
            <a:srgbClr val="FFFFF4"/>
          </a:solidFill>
          <a:ln w="22860">
            <a:solidFill>
              <a:srgbClr val="FFE0CC"/>
            </a:solidFill>
            <a:prstDash val="solid"/>
          </a:ln>
        </p:spPr>
      </p:sp>
      <p:sp>
        <p:nvSpPr>
          <p:cNvPr id="14" name="Shape 10"/>
          <p:cNvSpPr/>
          <p:nvPr/>
        </p:nvSpPr>
        <p:spPr>
          <a:xfrm>
            <a:off x="894278" y="4494967"/>
            <a:ext cx="581025" cy="581025"/>
          </a:xfrm>
          <a:prstGeom prst="roundRect">
            <a:avLst>
              <a:gd name="adj" fmla="val 15736131"/>
            </a:avLst>
          </a:prstGeom>
          <a:solidFill>
            <a:srgbClr val="FF954F"/>
          </a:solidFill>
          <a:ln/>
        </p:spPr>
      </p:sp>
      <p:pic>
        <p:nvPicPr>
          <p:cNvPr id="15"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4060" y="4654629"/>
            <a:ext cx="261461" cy="261461"/>
          </a:xfrm>
          <a:prstGeom prst="rect">
            <a:avLst/>
          </a:prstGeom>
        </p:spPr>
      </p:pic>
      <p:sp>
        <p:nvSpPr>
          <p:cNvPr id="16" name="Text 11"/>
          <p:cNvSpPr/>
          <p:nvPr/>
        </p:nvSpPr>
        <p:spPr>
          <a:xfrm>
            <a:off x="894278" y="5269587"/>
            <a:ext cx="2784277" cy="361950"/>
          </a:xfrm>
          <a:prstGeom prst="rect">
            <a:avLst/>
          </a:prstGeom>
          <a:noFill/>
          <a:ln/>
        </p:spPr>
        <p:txBody>
          <a:bodyPr wrap="none" lIns="0" tIns="0" rIns="0" bIns="0" rtlCol="0" anchor="t"/>
          <a:lstStyle/>
          <a:p>
            <a:pPr algn="l" indent="0" marL="0">
              <a:lnSpc>
                <a:spcPts val="2850"/>
              </a:lnSpc>
              <a:buNone/>
            </a:pPr>
            <a:r>
              <a:rPr lang="en-US" sz="2150" dirty="0">
                <a:solidFill>
                  <a:srgbClr val="67534F"/>
                </a:solidFill>
                <a:latin typeface="Marcellus" pitchFamily="34" charset="0"/>
                <a:ea typeface="Marcellus" pitchFamily="34" charset="-122"/>
                <a:cs typeface="Marcellus" pitchFamily="34" charset="-120"/>
              </a:rPr>
              <a:t>METEOR</a:t>
            </a:r>
            <a:endParaRPr lang="en-US" sz="2150" dirty="0"/>
          </a:p>
        </p:txBody>
      </p:sp>
      <p:sp>
        <p:nvSpPr>
          <p:cNvPr id="17" name="Text 12"/>
          <p:cNvSpPr/>
          <p:nvPr/>
        </p:nvSpPr>
        <p:spPr>
          <a:xfrm>
            <a:off x="894278" y="5747742"/>
            <a:ext cx="6107668" cy="503634"/>
          </a:xfrm>
          <a:prstGeom prst="rect">
            <a:avLst/>
          </a:prstGeom>
          <a:noFill/>
          <a:ln/>
        </p:spPr>
        <p:txBody>
          <a:bodyPr wrap="square" lIns="0" tIns="0" rIns="0" bIns="0" rtlCol="0" anchor="t"/>
          <a:lstStyle/>
          <a:p>
            <a:pPr algn="l" indent="0" marL="0">
              <a:lnSpc>
                <a:spcPts val="1950"/>
              </a:lnSpc>
              <a:buNone/>
            </a:pPr>
            <a:r>
              <a:rPr lang="en-US" sz="1500" dirty="0">
                <a:solidFill>
                  <a:srgbClr val="67534F"/>
                </a:solidFill>
                <a:latin typeface="Montserrat" pitchFamily="34" charset="0"/>
                <a:ea typeface="Montserrat" pitchFamily="34" charset="-122"/>
                <a:cs typeface="Montserrat" pitchFamily="34" charset="-120"/>
              </a:rPr>
              <a:t>Uwzględnia synonimy, stemming i kolejność słów. Lepszy niż BLEU w ocenie tłumaczeń.</a:t>
            </a:r>
            <a:endParaRPr lang="en-US" sz="1500" dirty="0"/>
          </a:p>
        </p:txBody>
      </p:sp>
      <p:sp>
        <p:nvSpPr>
          <p:cNvPr id="18" name="Shape 13"/>
          <p:cNvSpPr/>
          <p:nvPr/>
        </p:nvSpPr>
        <p:spPr>
          <a:xfrm>
            <a:off x="7411998" y="4278511"/>
            <a:ext cx="6540579" cy="2189321"/>
          </a:xfrm>
          <a:prstGeom prst="roundRect">
            <a:avLst>
              <a:gd name="adj" fmla="val 3716"/>
            </a:avLst>
          </a:prstGeom>
          <a:solidFill>
            <a:srgbClr val="FFFFF4"/>
          </a:solidFill>
          <a:ln w="22860">
            <a:solidFill>
              <a:srgbClr val="FFE0CC"/>
            </a:solidFill>
            <a:prstDash val="solid"/>
          </a:ln>
        </p:spPr>
      </p:sp>
      <p:sp>
        <p:nvSpPr>
          <p:cNvPr id="19" name="Shape 14"/>
          <p:cNvSpPr/>
          <p:nvPr/>
        </p:nvSpPr>
        <p:spPr>
          <a:xfrm>
            <a:off x="7628453" y="4494967"/>
            <a:ext cx="581025" cy="581025"/>
          </a:xfrm>
          <a:prstGeom prst="roundRect">
            <a:avLst>
              <a:gd name="adj" fmla="val 15736131"/>
            </a:avLst>
          </a:prstGeom>
          <a:solidFill>
            <a:srgbClr val="FF954F"/>
          </a:solidFill>
          <a:ln/>
        </p:spPr>
      </p:sp>
      <p:pic>
        <p:nvPicPr>
          <p:cNvPr id="20"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88235" y="4654629"/>
            <a:ext cx="261461" cy="261461"/>
          </a:xfrm>
          <a:prstGeom prst="rect">
            <a:avLst/>
          </a:prstGeom>
        </p:spPr>
      </p:pic>
      <p:sp>
        <p:nvSpPr>
          <p:cNvPr id="21" name="Text 15"/>
          <p:cNvSpPr/>
          <p:nvPr/>
        </p:nvSpPr>
        <p:spPr>
          <a:xfrm>
            <a:off x="7628453" y="5269587"/>
            <a:ext cx="2784277" cy="361950"/>
          </a:xfrm>
          <a:prstGeom prst="rect">
            <a:avLst/>
          </a:prstGeom>
          <a:noFill/>
          <a:ln/>
        </p:spPr>
        <p:txBody>
          <a:bodyPr wrap="none" lIns="0" tIns="0" rIns="0" bIns="0" rtlCol="0" anchor="t"/>
          <a:lstStyle/>
          <a:p>
            <a:pPr algn="l" indent="0" marL="0">
              <a:lnSpc>
                <a:spcPts val="2850"/>
              </a:lnSpc>
              <a:buNone/>
            </a:pPr>
            <a:r>
              <a:rPr lang="en-US" sz="2150" dirty="0">
                <a:solidFill>
                  <a:srgbClr val="67534F"/>
                </a:solidFill>
                <a:latin typeface="Marcellus" pitchFamily="34" charset="0"/>
                <a:ea typeface="Marcellus" pitchFamily="34" charset="-122"/>
                <a:cs typeface="Marcellus" pitchFamily="34" charset="-120"/>
              </a:rPr>
              <a:t>Ocena człowieka</a:t>
            </a:r>
            <a:endParaRPr lang="en-US" sz="2150" dirty="0"/>
          </a:p>
        </p:txBody>
      </p:sp>
      <p:sp>
        <p:nvSpPr>
          <p:cNvPr id="22" name="Text 16"/>
          <p:cNvSpPr/>
          <p:nvPr/>
        </p:nvSpPr>
        <p:spPr>
          <a:xfrm>
            <a:off x="7628453" y="5747742"/>
            <a:ext cx="6107668" cy="503634"/>
          </a:xfrm>
          <a:prstGeom prst="rect">
            <a:avLst/>
          </a:prstGeom>
          <a:noFill/>
          <a:ln/>
        </p:spPr>
        <p:txBody>
          <a:bodyPr wrap="square" lIns="0" tIns="0" rIns="0" bIns="0" rtlCol="0" anchor="t"/>
          <a:lstStyle/>
          <a:p>
            <a:pPr algn="l" indent="0" marL="0">
              <a:lnSpc>
                <a:spcPts val="1950"/>
              </a:lnSpc>
              <a:buNone/>
            </a:pPr>
            <a:r>
              <a:rPr lang="en-US" sz="1500" dirty="0">
                <a:solidFill>
                  <a:srgbClr val="67534F"/>
                </a:solidFill>
                <a:latin typeface="Montserrat" pitchFamily="34" charset="0"/>
                <a:ea typeface="Montserrat" pitchFamily="34" charset="-122"/>
                <a:cs typeface="Montserrat" pitchFamily="34" charset="-120"/>
              </a:rPr>
              <a:t>Najlepsza metoda – ekspert ocenia odpowiedzi pod kątem poprawności, spójności i przydatności.</a:t>
            </a:r>
            <a:endParaRPr lang="en-US" sz="1500" dirty="0"/>
          </a:p>
        </p:txBody>
      </p:sp>
      <p:sp>
        <p:nvSpPr>
          <p:cNvPr id="23" name="Shape 17"/>
          <p:cNvSpPr/>
          <p:nvPr/>
        </p:nvSpPr>
        <p:spPr>
          <a:xfrm>
            <a:off x="677823" y="6685717"/>
            <a:ext cx="13274754" cy="1016675"/>
          </a:xfrm>
          <a:prstGeom prst="roundRect">
            <a:avLst>
              <a:gd name="adj" fmla="val 8002"/>
            </a:avLst>
          </a:prstGeom>
          <a:solidFill>
            <a:srgbClr val="FFD1B3"/>
          </a:solidFill>
          <a:ln/>
        </p:spPr>
      </p:sp>
      <p:pic>
        <p:nvPicPr>
          <p:cNvPr id="24" name="Image 4" descr="preencoded.png">    </p:cNvPr>
          <p:cNvPicPr>
            <a:picLocks noChangeAspect="1"/>
          </p:cNvPicPr>
          <p:nvPr/>
        </p:nvPicPr>
        <p:blipFill>
          <a:blip r:embed="rId9"/>
          <a:stretch>
            <a:fillRect/>
          </a:stretch>
        </p:blipFill>
        <p:spPr>
          <a:xfrm>
            <a:off x="871418" y="6956346"/>
            <a:ext cx="242054" cy="193596"/>
          </a:xfrm>
          <a:prstGeom prst="rect">
            <a:avLst/>
          </a:prstGeom>
        </p:spPr>
      </p:pic>
      <p:sp>
        <p:nvSpPr>
          <p:cNvPr id="25" name="Text 18"/>
          <p:cNvSpPr/>
          <p:nvPr/>
        </p:nvSpPr>
        <p:spPr>
          <a:xfrm>
            <a:off x="1307068" y="6927652"/>
            <a:ext cx="12451913" cy="503634"/>
          </a:xfrm>
          <a:prstGeom prst="rect">
            <a:avLst/>
          </a:prstGeom>
          <a:noFill/>
          <a:ln/>
        </p:spPr>
        <p:txBody>
          <a:bodyPr wrap="square" lIns="0" tIns="0" rIns="0" bIns="0" rtlCol="0" anchor="t"/>
          <a:lstStyle/>
          <a:p>
            <a:pPr algn="l" indent="0" marL="0">
              <a:lnSpc>
                <a:spcPts val="1950"/>
              </a:lnSpc>
              <a:buNone/>
            </a:pPr>
            <a:r>
              <a:rPr lang="en-US" sz="1500" b="1" dirty="0">
                <a:solidFill>
                  <a:srgbClr val="000000"/>
                </a:solidFill>
                <a:latin typeface="Montserrat" pitchFamily="34" charset="0"/>
                <a:ea typeface="Montserrat" pitchFamily="34" charset="-122"/>
                <a:cs typeface="Montserrat" pitchFamily="34" charset="-120"/>
              </a:rPr>
              <a:t>Uwaga:</a:t>
            </a:r>
            <a:pPr algn="l" indent="0" marL="0">
              <a:lnSpc>
                <a:spcPts val="1950"/>
              </a:lnSpc>
              <a:buNone/>
            </a:pPr>
            <a:r>
              <a:rPr lang="en-US" sz="1500" dirty="0">
                <a:solidFill>
                  <a:srgbClr val="000000"/>
                </a:solidFill>
                <a:latin typeface="Montserrat" pitchFamily="34" charset="0"/>
                <a:ea typeface="Montserrat" pitchFamily="34" charset="-122"/>
                <a:cs typeface="Montserrat" pitchFamily="34" charset="-120"/>
              </a:rPr>
              <a:t> Automatyczne metryki nie oceniają semantyki – liczą tylko pokrycie słów. W praktyce często potrzebna jest ocena zadaniowa lub LLM-as-a-judge.</a:t>
            </a:r>
            <a:endParaRPr lang="en-US" sz="15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919401"/>
            <a:ext cx="8525828" cy="847725"/>
          </a:xfrm>
          <a:prstGeom prst="rect">
            <a:avLst/>
          </a:prstGeom>
          <a:noFill/>
          <a:ln/>
        </p:spPr>
        <p:txBody>
          <a:bodyPr wrap="none" lIns="0" tIns="0" rIns="0" bIns="0" rtlCol="0" anchor="t"/>
          <a:lstStyle/>
          <a:p>
            <a:pPr algn="l" indent="0" marL="0">
              <a:lnSpc>
                <a:spcPts val="6650"/>
              </a:lnSpc>
              <a:buNone/>
            </a:pPr>
            <a:r>
              <a:rPr lang="en-US" sz="5100" dirty="0">
                <a:solidFill>
                  <a:srgbClr val="532418"/>
                </a:solidFill>
                <a:latin typeface="Marcellus" pitchFamily="34" charset="0"/>
                <a:ea typeface="Marcellus" pitchFamily="34" charset="-122"/>
                <a:cs typeface="Marcellus" pitchFamily="34" charset="-120"/>
              </a:rPr>
              <a:t>Metryki Wizji Komputerowej</a:t>
            </a:r>
            <a:endParaRPr lang="en-US" sz="5100" dirty="0"/>
          </a:p>
        </p:txBody>
      </p:sp>
      <p:sp>
        <p:nvSpPr>
          <p:cNvPr id="3" name="Text 1"/>
          <p:cNvSpPr/>
          <p:nvPr/>
        </p:nvSpPr>
        <p:spPr>
          <a:xfrm>
            <a:off x="793790" y="2334101"/>
            <a:ext cx="4277797" cy="423863"/>
          </a:xfrm>
          <a:prstGeom prst="rect">
            <a:avLst/>
          </a:prstGeom>
          <a:noFill/>
          <a:ln/>
        </p:spPr>
        <p:txBody>
          <a:bodyPr wrap="none" lIns="0" tIns="0" rIns="0" bIns="0" rtlCol="0" anchor="t"/>
          <a:lstStyle/>
          <a:p>
            <a:pPr algn="l" indent="0" marL="0">
              <a:lnSpc>
                <a:spcPts val="3300"/>
              </a:lnSpc>
              <a:buNone/>
            </a:pPr>
            <a:r>
              <a:rPr lang="en-US" sz="2550" dirty="0">
                <a:solidFill>
                  <a:srgbClr val="532418"/>
                </a:solidFill>
                <a:latin typeface="Marcellus" pitchFamily="34" charset="0"/>
                <a:ea typeface="Marcellus" pitchFamily="34" charset="-122"/>
                <a:cs typeface="Marcellus" pitchFamily="34" charset="-120"/>
              </a:rPr>
              <a:t>IoU (Intersection over Union)</a:t>
            </a:r>
            <a:endParaRPr lang="en-US" sz="2550" dirty="0"/>
          </a:p>
        </p:txBody>
      </p:sp>
      <p:sp>
        <p:nvSpPr>
          <p:cNvPr id="4" name="Text 2"/>
          <p:cNvSpPr/>
          <p:nvPr/>
        </p:nvSpPr>
        <p:spPr>
          <a:xfrm>
            <a:off x="793790" y="2984778"/>
            <a:ext cx="6244709" cy="589598"/>
          </a:xfrm>
          <a:prstGeom prst="rect">
            <a:avLst/>
          </a:prstGeom>
          <a:noFill/>
          <a:ln/>
        </p:spPr>
        <p:txBody>
          <a:bodyPr wrap="square" lIns="0" tIns="0" rIns="0" bIns="0" rtlCol="0" anchor="t"/>
          <a:lstStyle/>
          <a:p>
            <a:pPr algn="l" indent="0" marL="0">
              <a:lnSpc>
                <a:spcPts val="2300"/>
              </a:lnSpc>
              <a:buNone/>
            </a:pPr>
            <a:r>
              <a:rPr lang="en-US" sz="1750" dirty="0">
                <a:solidFill>
                  <a:srgbClr val="67534F"/>
                </a:solidFill>
                <a:latin typeface="Montserrat" pitchFamily="34" charset="0"/>
                <a:ea typeface="Montserrat" pitchFamily="34" charset="-122"/>
                <a:cs typeface="Montserrat" pitchFamily="34" charset="-120"/>
              </a:rPr>
              <a:t>Mówi, jaka część obszaru przewidzianego przez model pokrywa się z obszarem rzeczywistym.</a:t>
            </a:r>
            <a:endParaRPr lang="en-US" sz="1750" dirty="0"/>
          </a:p>
        </p:txBody>
      </p:sp>
      <p:sp>
        <p:nvSpPr>
          <p:cNvPr id="5" name="Text 3"/>
          <p:cNvSpPr/>
          <p:nvPr/>
        </p:nvSpPr>
        <p:spPr>
          <a:xfrm>
            <a:off x="793790" y="3861435"/>
            <a:ext cx="6244709" cy="729615"/>
          </a:xfrm>
          <a:prstGeom prst="rect">
            <a:avLst/>
          </a:prstGeom>
          <a:noFill/>
          <a:ln/>
        </p:spPr>
        <p:txBody>
          <a:bodyPr wrap="square" lIns="0" tIns="0" rIns="0" bIns="0" rtlCol="0" anchor="t"/>
          <a:lstStyle/>
          <a:p>
            <a:pPr algn="l" indent="0" marL="0">
              <a:lnSpc>
                <a:spcPts val="2600"/>
              </a:lnSpc>
              <a:buNone/>
            </a:pPr>
            <a:endParaRPr lang="en-US" sz="2000" dirty="0"/>
          </a:p>
        </p:txBody>
      </p:sp>
      <p:pic>
        <p:nvPicPr>
          <p:cNvPr id="6" name="Image 0" descr="preencoded.png">    </p:cNvPr>
          <p:cNvPicPr>
            <a:picLocks noChangeAspect="1"/>
          </p:cNvPicPr>
          <p:nvPr/>
        </p:nvPicPr>
        <p:blipFill>
          <a:blip r:embed="rId1"/>
          <a:stretch>
            <a:fillRect/>
          </a:stretch>
        </p:blipFill>
        <p:spPr>
          <a:xfrm>
            <a:off x="793790" y="3861435"/>
            <a:ext cx="6244709" cy="729615"/>
          </a:xfrm>
          <a:prstGeom prst="rect">
            <a:avLst/>
          </a:prstGeom>
        </p:spPr>
      </p:pic>
      <p:sp>
        <p:nvSpPr>
          <p:cNvPr id="7" name="Text 4"/>
          <p:cNvSpPr/>
          <p:nvPr/>
        </p:nvSpPr>
        <p:spPr>
          <a:xfrm>
            <a:off x="793790" y="4878110"/>
            <a:ext cx="6244709" cy="294799"/>
          </a:xfrm>
          <a:prstGeom prst="rect">
            <a:avLst/>
          </a:prstGeom>
          <a:noFill/>
          <a:ln/>
        </p:spPr>
        <p:txBody>
          <a:bodyPr wrap="none" lIns="0" tIns="0" rIns="0" bIns="0" rtlCol="0" anchor="t"/>
          <a:lstStyle/>
          <a:p>
            <a:pPr algn="l" indent="0" marL="0">
              <a:lnSpc>
                <a:spcPts val="2300"/>
              </a:lnSpc>
              <a:buNone/>
            </a:pPr>
            <a:r>
              <a:rPr lang="en-US" sz="1750" b="1" dirty="0">
                <a:solidFill>
                  <a:srgbClr val="67534F"/>
                </a:solidFill>
                <a:latin typeface="Montserrat" pitchFamily="34" charset="0"/>
                <a:ea typeface="Montserrat" pitchFamily="34" charset="-122"/>
                <a:cs typeface="Montserrat" pitchFamily="34" charset="-120"/>
              </a:rPr>
              <a:t>Przykład:</a:t>
            </a:r>
            <a:pPr algn="l" indent="0" marL="0">
              <a:lnSpc>
                <a:spcPts val="2300"/>
              </a:lnSpc>
              <a:buNone/>
            </a:pPr>
            <a:r>
              <a:rPr lang="en-US" sz="1750" dirty="0">
                <a:solidFill>
                  <a:srgbClr val="67534F"/>
                </a:solidFill>
                <a:latin typeface="Montserrat" pitchFamily="34" charset="0"/>
                <a:ea typeface="Montserrat" pitchFamily="34" charset="-122"/>
                <a:cs typeface="Montserrat" pitchFamily="34" charset="-120"/>
              </a:rPr>
              <a:t> IoU = 0.33 oznacza 33% pokrycia.</a:t>
            </a:r>
            <a:endParaRPr lang="en-US" sz="1750" dirty="0"/>
          </a:p>
        </p:txBody>
      </p:sp>
      <p:sp>
        <p:nvSpPr>
          <p:cNvPr id="8" name="Text 5"/>
          <p:cNvSpPr/>
          <p:nvPr/>
        </p:nvSpPr>
        <p:spPr>
          <a:xfrm>
            <a:off x="793790" y="5376982"/>
            <a:ext cx="6244709" cy="294799"/>
          </a:xfrm>
          <a:prstGeom prst="rect">
            <a:avLst/>
          </a:prstGeom>
          <a:noFill/>
          <a:ln/>
        </p:spPr>
        <p:txBody>
          <a:bodyPr wrap="none" lIns="0" tIns="0" rIns="0" bIns="0" rtlCol="0" anchor="t"/>
          <a:lstStyle/>
          <a:p>
            <a:pPr algn="l" marL="342900" indent="-342900">
              <a:lnSpc>
                <a:spcPts val="2300"/>
              </a:lnSpc>
              <a:buSzPct val="100000"/>
              <a:buChar char="•"/>
            </a:pPr>
            <a:r>
              <a:rPr lang="en-US" sz="1750" dirty="0">
                <a:solidFill>
                  <a:srgbClr val="67534F"/>
                </a:solidFill>
                <a:latin typeface="Montserrat" pitchFamily="34" charset="0"/>
                <a:ea typeface="Montserrat" pitchFamily="34" charset="-122"/>
                <a:cs typeface="Montserrat" pitchFamily="34" charset="-120"/>
              </a:rPr>
              <a:t>IoU = 1.0 → idealne dopasowanie</a:t>
            </a:r>
            <a:endParaRPr lang="en-US" sz="1750" dirty="0"/>
          </a:p>
        </p:txBody>
      </p:sp>
      <p:sp>
        <p:nvSpPr>
          <p:cNvPr id="9" name="Text 6"/>
          <p:cNvSpPr/>
          <p:nvPr/>
        </p:nvSpPr>
        <p:spPr>
          <a:xfrm>
            <a:off x="793790" y="5751076"/>
            <a:ext cx="6244709" cy="294799"/>
          </a:xfrm>
          <a:prstGeom prst="rect">
            <a:avLst/>
          </a:prstGeom>
          <a:noFill/>
          <a:ln/>
        </p:spPr>
        <p:txBody>
          <a:bodyPr wrap="none" lIns="0" tIns="0" rIns="0" bIns="0" rtlCol="0" anchor="t"/>
          <a:lstStyle/>
          <a:p>
            <a:pPr algn="l" marL="342900" indent="-342900">
              <a:lnSpc>
                <a:spcPts val="2300"/>
              </a:lnSpc>
              <a:buSzPct val="100000"/>
              <a:buChar char="•"/>
            </a:pPr>
            <a:r>
              <a:rPr lang="en-US" sz="1750" dirty="0">
                <a:solidFill>
                  <a:srgbClr val="67534F"/>
                </a:solidFill>
                <a:latin typeface="Montserrat" pitchFamily="34" charset="0"/>
                <a:ea typeface="Montserrat" pitchFamily="34" charset="-122"/>
                <a:cs typeface="Montserrat" pitchFamily="34" charset="-120"/>
              </a:rPr>
              <a:t>IoU = 0 → brak pokrycia</a:t>
            </a:r>
            <a:endParaRPr lang="en-US" sz="1750" dirty="0"/>
          </a:p>
        </p:txBody>
      </p:sp>
      <p:sp>
        <p:nvSpPr>
          <p:cNvPr id="10" name="Text 7"/>
          <p:cNvSpPr/>
          <p:nvPr/>
        </p:nvSpPr>
        <p:spPr>
          <a:xfrm>
            <a:off x="7599521" y="2334101"/>
            <a:ext cx="3260646" cy="423863"/>
          </a:xfrm>
          <a:prstGeom prst="rect">
            <a:avLst/>
          </a:prstGeom>
          <a:noFill/>
          <a:ln/>
        </p:spPr>
        <p:txBody>
          <a:bodyPr wrap="none" lIns="0" tIns="0" rIns="0" bIns="0" rtlCol="0" anchor="t"/>
          <a:lstStyle/>
          <a:p>
            <a:pPr algn="l" indent="0" marL="0">
              <a:lnSpc>
                <a:spcPts val="3300"/>
              </a:lnSpc>
              <a:buNone/>
            </a:pPr>
            <a:r>
              <a:rPr lang="en-US" sz="2550" dirty="0">
                <a:solidFill>
                  <a:srgbClr val="532418"/>
                </a:solidFill>
                <a:latin typeface="Marcellus" pitchFamily="34" charset="0"/>
                <a:ea typeface="Marcellus" pitchFamily="34" charset="-122"/>
                <a:cs typeface="Marcellus" pitchFamily="34" charset="-120"/>
              </a:rPr>
              <a:t>Dice Coefficient</a:t>
            </a:r>
            <a:endParaRPr lang="en-US" sz="2550" dirty="0"/>
          </a:p>
        </p:txBody>
      </p:sp>
      <p:sp>
        <p:nvSpPr>
          <p:cNvPr id="11" name="Text 8"/>
          <p:cNvSpPr/>
          <p:nvPr/>
        </p:nvSpPr>
        <p:spPr>
          <a:xfrm>
            <a:off x="7599521" y="2984778"/>
            <a:ext cx="6244709" cy="589598"/>
          </a:xfrm>
          <a:prstGeom prst="rect">
            <a:avLst/>
          </a:prstGeom>
          <a:noFill/>
          <a:ln/>
        </p:spPr>
        <p:txBody>
          <a:bodyPr wrap="square" lIns="0" tIns="0" rIns="0" bIns="0" rtlCol="0" anchor="t"/>
          <a:lstStyle/>
          <a:p>
            <a:pPr algn="l" indent="0" marL="0">
              <a:lnSpc>
                <a:spcPts val="2300"/>
              </a:lnSpc>
              <a:buNone/>
            </a:pPr>
            <a:r>
              <a:rPr lang="en-US" sz="1750" dirty="0">
                <a:solidFill>
                  <a:srgbClr val="67534F"/>
                </a:solidFill>
                <a:latin typeface="Montserrat" pitchFamily="34" charset="0"/>
                <a:ea typeface="Montserrat" pitchFamily="34" charset="-122"/>
                <a:cs typeface="Montserrat" pitchFamily="34" charset="-120"/>
              </a:rPr>
              <a:t>Podobny do IoU, ale bardziej przypomina F1-score – równoważy precyzję i czułość.</a:t>
            </a:r>
            <a:endParaRPr lang="en-US" sz="1750" dirty="0"/>
          </a:p>
        </p:txBody>
      </p:sp>
      <p:sp>
        <p:nvSpPr>
          <p:cNvPr id="12" name="Text 9"/>
          <p:cNvSpPr/>
          <p:nvPr/>
        </p:nvSpPr>
        <p:spPr>
          <a:xfrm>
            <a:off x="7599521" y="3861435"/>
            <a:ext cx="6244709" cy="729615"/>
          </a:xfrm>
          <a:prstGeom prst="rect">
            <a:avLst/>
          </a:prstGeom>
          <a:noFill/>
          <a:ln/>
        </p:spPr>
        <p:txBody>
          <a:bodyPr wrap="square" lIns="0" tIns="0" rIns="0" bIns="0" rtlCol="0" anchor="t"/>
          <a:lstStyle/>
          <a:p>
            <a:pPr algn="l" indent="0" marL="0">
              <a:lnSpc>
                <a:spcPts val="2600"/>
              </a:lnSpc>
              <a:buNone/>
            </a:pPr>
            <a:endParaRPr lang="en-US" sz="2000" dirty="0"/>
          </a:p>
        </p:txBody>
      </p:sp>
      <p:pic>
        <p:nvPicPr>
          <p:cNvPr id="13" name="Image 1" descr="preencoded.png">    </p:cNvPr>
          <p:cNvPicPr>
            <a:picLocks noChangeAspect="1"/>
          </p:cNvPicPr>
          <p:nvPr/>
        </p:nvPicPr>
        <p:blipFill>
          <a:blip r:embed="rId2"/>
          <a:stretch>
            <a:fillRect/>
          </a:stretch>
        </p:blipFill>
        <p:spPr>
          <a:xfrm>
            <a:off x="7599521" y="3861435"/>
            <a:ext cx="6244709" cy="729615"/>
          </a:xfrm>
          <a:prstGeom prst="rect">
            <a:avLst/>
          </a:prstGeom>
        </p:spPr>
      </p:pic>
      <p:sp>
        <p:nvSpPr>
          <p:cNvPr id="14" name="Text 10"/>
          <p:cNvSpPr/>
          <p:nvPr/>
        </p:nvSpPr>
        <p:spPr>
          <a:xfrm>
            <a:off x="7599521" y="4878110"/>
            <a:ext cx="6244709" cy="589598"/>
          </a:xfrm>
          <a:prstGeom prst="rect">
            <a:avLst/>
          </a:prstGeom>
          <a:noFill/>
          <a:ln/>
        </p:spPr>
        <p:txBody>
          <a:bodyPr wrap="square" lIns="0" tIns="0" rIns="0" bIns="0" rtlCol="0" anchor="t"/>
          <a:lstStyle/>
          <a:p>
            <a:pPr algn="l" indent="0" marL="0">
              <a:lnSpc>
                <a:spcPts val="2300"/>
              </a:lnSpc>
              <a:buNone/>
            </a:pPr>
            <a:r>
              <a:rPr lang="en-US" sz="1750" b="1" dirty="0">
                <a:solidFill>
                  <a:srgbClr val="67534F"/>
                </a:solidFill>
                <a:latin typeface="Montserrat" pitchFamily="34" charset="0"/>
                <a:ea typeface="Montserrat" pitchFamily="34" charset="-122"/>
                <a:cs typeface="Montserrat" pitchFamily="34" charset="-120"/>
              </a:rPr>
              <a:t>Przykład:</a:t>
            </a:r>
            <a:pPr algn="l" indent="0" marL="0">
              <a:lnSpc>
                <a:spcPts val="2300"/>
              </a:lnSpc>
              <a:buNone/>
            </a:pPr>
            <a:r>
              <a:rPr lang="en-US" sz="1750" dirty="0">
                <a:solidFill>
                  <a:srgbClr val="67534F"/>
                </a:solidFill>
                <a:latin typeface="Montserrat" pitchFamily="34" charset="0"/>
                <a:ea typeface="Montserrat" pitchFamily="34" charset="-122"/>
                <a:cs typeface="Montserrat" pitchFamily="34" charset="-120"/>
              </a:rPr>
              <a:t> Dice = 0.5 dla tego samego przypadku, gdzie IoU = 0.33.</a:t>
            </a:r>
            <a:endParaRPr lang="en-US" sz="1750" dirty="0"/>
          </a:p>
        </p:txBody>
      </p:sp>
      <p:sp>
        <p:nvSpPr>
          <p:cNvPr id="15" name="Text 11"/>
          <p:cNvSpPr/>
          <p:nvPr/>
        </p:nvSpPr>
        <p:spPr>
          <a:xfrm>
            <a:off x="7599521" y="5671780"/>
            <a:ext cx="6244709" cy="294799"/>
          </a:xfrm>
          <a:prstGeom prst="rect">
            <a:avLst/>
          </a:prstGeom>
          <a:noFill/>
          <a:ln/>
        </p:spPr>
        <p:txBody>
          <a:bodyPr wrap="none" lIns="0" tIns="0" rIns="0" bIns="0" rtlCol="0" anchor="t"/>
          <a:lstStyle/>
          <a:p>
            <a:pPr algn="l" indent="0" marL="0">
              <a:lnSpc>
                <a:spcPts val="2300"/>
              </a:lnSpc>
              <a:buNone/>
            </a:pPr>
            <a:r>
              <a:rPr lang="en-US" sz="1750" dirty="0">
                <a:solidFill>
                  <a:srgbClr val="67534F"/>
                </a:solidFill>
                <a:latin typeface="Montserrat" pitchFamily="34" charset="0"/>
                <a:ea typeface="Montserrat" pitchFamily="34" charset="-122"/>
                <a:cs typeface="Montserrat" pitchFamily="34" charset="-120"/>
              </a:rPr>
              <a:t>Dominuje w segmentacji medycznej (MRI, CT).</a:t>
            </a:r>
            <a:endParaRPr lang="en-US" sz="1750" dirty="0"/>
          </a:p>
        </p:txBody>
      </p:sp>
      <p:sp>
        <p:nvSpPr>
          <p:cNvPr id="16" name="Text 12"/>
          <p:cNvSpPr/>
          <p:nvPr/>
        </p:nvSpPr>
        <p:spPr>
          <a:xfrm>
            <a:off x="793790" y="6425803"/>
            <a:ext cx="13042821" cy="884396"/>
          </a:xfrm>
          <a:prstGeom prst="rect">
            <a:avLst/>
          </a:prstGeom>
          <a:noFill/>
          <a:ln/>
        </p:spPr>
        <p:txBody>
          <a:bodyPr wrap="square" lIns="0" tIns="0" rIns="0" bIns="0" rtlCol="0" anchor="t"/>
          <a:lstStyle/>
          <a:p>
            <a:pPr algn="l" indent="0" marL="0">
              <a:lnSpc>
                <a:spcPts val="2300"/>
              </a:lnSpc>
              <a:buNone/>
            </a:pPr>
            <a:r>
              <a:rPr lang="en-US" sz="1750" b="1" dirty="0">
                <a:solidFill>
                  <a:srgbClr val="67534F"/>
                </a:solidFill>
                <a:latin typeface="Montserrat" pitchFamily="34" charset="0"/>
                <a:ea typeface="Montserrat" pitchFamily="34" charset="-122"/>
                <a:cs typeface="Montserrat" pitchFamily="34" charset="-120"/>
              </a:rPr>
              <a:t>mAP (mean Average Precision):</a:t>
            </a:r>
            <a:pPr algn="l" indent="0" marL="0">
              <a:lnSpc>
                <a:spcPts val="2300"/>
              </a:lnSpc>
              <a:buNone/>
            </a:pPr>
            <a:r>
              <a:rPr lang="en-US" sz="1750" dirty="0">
                <a:solidFill>
                  <a:srgbClr val="67534F"/>
                </a:solidFill>
                <a:latin typeface="Montserrat" pitchFamily="34" charset="0"/>
                <a:ea typeface="Montserrat" pitchFamily="34" charset="-122"/>
                <a:cs typeface="Montserrat" pitchFamily="34" charset="-120"/>
              </a:rPr>
              <a:t> Złoty standard w ocenie modeli detekcji – łączy informację o jakości lokalizacji (IoU) i poprawnej klasyfikacji obiektu. Stosowany w benchmarkach COCO, Pascal VOC oraz w autonomicznych pojazdach.</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406962"/>
            <a:ext cx="6521291" cy="847725"/>
          </a:xfrm>
          <a:prstGeom prst="rect">
            <a:avLst/>
          </a:prstGeom>
          <a:noFill/>
          <a:ln/>
        </p:spPr>
        <p:txBody>
          <a:bodyPr wrap="none" lIns="0" tIns="0" rIns="0" bIns="0" rtlCol="0" anchor="t"/>
          <a:lstStyle/>
          <a:p>
            <a:pPr algn="l" indent="0" marL="0">
              <a:lnSpc>
                <a:spcPts val="6650"/>
              </a:lnSpc>
              <a:buNone/>
            </a:pPr>
            <a:r>
              <a:rPr lang="en-US" sz="5100" dirty="0">
                <a:solidFill>
                  <a:srgbClr val="532418"/>
                </a:solidFill>
                <a:latin typeface="Marcellus" pitchFamily="34" charset="0"/>
                <a:ea typeface="Marcellus" pitchFamily="34" charset="-122"/>
                <a:cs typeface="Marcellus" pitchFamily="34" charset="-120"/>
              </a:rPr>
              <a:t>Liczniki Konfuzji</a:t>
            </a:r>
            <a:endParaRPr lang="en-US" sz="5100" dirty="0"/>
          </a:p>
        </p:txBody>
      </p:sp>
      <p:sp>
        <p:nvSpPr>
          <p:cNvPr id="3" name="Shape 1"/>
          <p:cNvSpPr/>
          <p:nvPr/>
        </p:nvSpPr>
        <p:spPr>
          <a:xfrm>
            <a:off x="793790" y="2708315"/>
            <a:ext cx="6407944" cy="1943695"/>
          </a:xfrm>
          <a:prstGeom prst="roundRect">
            <a:avLst>
              <a:gd name="adj" fmla="val 4901"/>
            </a:avLst>
          </a:prstGeom>
          <a:solidFill>
            <a:srgbClr val="FFFFF4"/>
          </a:solidFill>
          <a:ln w="22860">
            <a:solidFill>
              <a:srgbClr val="FFE0CC"/>
            </a:solidFill>
            <a:prstDash val="solid"/>
          </a:ln>
        </p:spPr>
      </p:sp>
      <p:sp>
        <p:nvSpPr>
          <p:cNvPr id="4" name="Text 2"/>
          <p:cNvSpPr/>
          <p:nvPr/>
        </p:nvSpPr>
        <p:spPr>
          <a:xfrm>
            <a:off x="1043464" y="2957989"/>
            <a:ext cx="3260646" cy="423863"/>
          </a:xfrm>
          <a:prstGeom prst="rect">
            <a:avLst/>
          </a:prstGeom>
          <a:noFill/>
          <a:ln/>
        </p:spPr>
        <p:txBody>
          <a:bodyPr wrap="none" lIns="0" tIns="0" rIns="0" bIns="0" rtlCol="0" anchor="t"/>
          <a:lstStyle/>
          <a:p>
            <a:pPr algn="l" indent="0" marL="0">
              <a:lnSpc>
                <a:spcPts val="3300"/>
              </a:lnSpc>
              <a:buNone/>
            </a:pPr>
            <a:r>
              <a:rPr lang="en-US" sz="2550" dirty="0">
                <a:solidFill>
                  <a:srgbClr val="67534F"/>
                </a:solidFill>
                <a:latin typeface="Marcellus" pitchFamily="34" charset="0"/>
                <a:ea typeface="Marcellus" pitchFamily="34" charset="-122"/>
                <a:cs typeface="Marcellus" pitchFamily="34" charset="-120"/>
              </a:rPr>
              <a:t>True Positive (TP)</a:t>
            </a:r>
            <a:endParaRPr lang="en-US" sz="2550" dirty="0"/>
          </a:p>
        </p:txBody>
      </p:sp>
      <p:sp>
        <p:nvSpPr>
          <p:cNvPr id="5" name="Text 3"/>
          <p:cNvSpPr/>
          <p:nvPr/>
        </p:nvSpPr>
        <p:spPr>
          <a:xfrm>
            <a:off x="1043464" y="3517940"/>
            <a:ext cx="5908596" cy="884396"/>
          </a:xfrm>
          <a:prstGeom prst="rect">
            <a:avLst/>
          </a:prstGeom>
          <a:noFill/>
          <a:ln/>
        </p:spPr>
        <p:txBody>
          <a:bodyPr wrap="square" lIns="0" tIns="0" rIns="0" bIns="0" rtlCol="0" anchor="t"/>
          <a:lstStyle/>
          <a:p>
            <a:pPr algn="l" indent="0" marL="0">
              <a:lnSpc>
                <a:spcPts val="2300"/>
              </a:lnSpc>
              <a:buNone/>
            </a:pPr>
            <a:r>
              <a:rPr lang="en-US" sz="1750" dirty="0">
                <a:solidFill>
                  <a:srgbClr val="67534F"/>
                </a:solidFill>
                <a:latin typeface="Montserrat" pitchFamily="34" charset="0"/>
                <a:ea typeface="Montserrat" pitchFamily="34" charset="-122"/>
                <a:cs typeface="Montserrat" pitchFamily="34" charset="-120"/>
              </a:rPr>
              <a:t>Model przewidział chorobę i pacjent jest chory. To </a:t>
            </a:r>
            <a:pPr algn="l" indent="0" marL="0">
              <a:lnSpc>
                <a:spcPts val="2300"/>
              </a:lnSpc>
              <a:buNone/>
            </a:pPr>
            <a:r>
              <a:rPr lang="en-US" sz="1750" b="1" dirty="0">
                <a:solidFill>
                  <a:srgbClr val="67534F"/>
                </a:solidFill>
                <a:latin typeface="Montserrat" pitchFamily="34" charset="0"/>
                <a:ea typeface="Montserrat" pitchFamily="34" charset="-122"/>
                <a:cs typeface="Montserrat" pitchFamily="34" charset="-120"/>
              </a:rPr>
              <a:t>sukces</a:t>
            </a:r>
            <a:pPr algn="l" indent="0" marL="0">
              <a:lnSpc>
                <a:spcPts val="2300"/>
              </a:lnSpc>
              <a:buNone/>
            </a:pPr>
            <a:r>
              <a:rPr lang="en-US" sz="1750" dirty="0">
                <a:solidFill>
                  <a:srgbClr val="67534F"/>
                </a:solidFill>
                <a:latin typeface="Montserrat" pitchFamily="34" charset="0"/>
                <a:ea typeface="Montserrat" pitchFamily="34" charset="-122"/>
                <a:cs typeface="Montserrat" pitchFamily="34" charset="-120"/>
              </a:rPr>
              <a:t> – model wykrył chorobę tam, gdzie rzeczywiście występowała.</a:t>
            </a:r>
            <a:endParaRPr lang="en-US" sz="1750" dirty="0"/>
          </a:p>
        </p:txBody>
      </p:sp>
      <p:sp>
        <p:nvSpPr>
          <p:cNvPr id="6" name="Shape 4"/>
          <p:cNvSpPr/>
          <p:nvPr/>
        </p:nvSpPr>
        <p:spPr>
          <a:xfrm>
            <a:off x="7428548" y="2708315"/>
            <a:ext cx="6408063" cy="1943695"/>
          </a:xfrm>
          <a:prstGeom prst="roundRect">
            <a:avLst>
              <a:gd name="adj" fmla="val 4901"/>
            </a:avLst>
          </a:prstGeom>
          <a:solidFill>
            <a:srgbClr val="FFFFF4"/>
          </a:solidFill>
          <a:ln w="22860">
            <a:solidFill>
              <a:srgbClr val="FFE0CC"/>
            </a:solidFill>
            <a:prstDash val="solid"/>
          </a:ln>
        </p:spPr>
      </p:sp>
      <p:sp>
        <p:nvSpPr>
          <p:cNvPr id="7" name="Text 5"/>
          <p:cNvSpPr/>
          <p:nvPr/>
        </p:nvSpPr>
        <p:spPr>
          <a:xfrm>
            <a:off x="7678222" y="2957989"/>
            <a:ext cx="3260646" cy="423863"/>
          </a:xfrm>
          <a:prstGeom prst="rect">
            <a:avLst/>
          </a:prstGeom>
          <a:noFill/>
          <a:ln/>
        </p:spPr>
        <p:txBody>
          <a:bodyPr wrap="none" lIns="0" tIns="0" rIns="0" bIns="0" rtlCol="0" anchor="t"/>
          <a:lstStyle/>
          <a:p>
            <a:pPr algn="l" indent="0" marL="0">
              <a:lnSpc>
                <a:spcPts val="3300"/>
              </a:lnSpc>
              <a:buNone/>
            </a:pPr>
            <a:r>
              <a:rPr lang="en-US" sz="2550" dirty="0">
                <a:solidFill>
                  <a:srgbClr val="67534F"/>
                </a:solidFill>
                <a:latin typeface="Marcellus" pitchFamily="34" charset="0"/>
                <a:ea typeface="Marcellus" pitchFamily="34" charset="-122"/>
                <a:cs typeface="Marcellus" pitchFamily="34" charset="-120"/>
              </a:rPr>
              <a:t>True Negative (TN)</a:t>
            </a:r>
            <a:endParaRPr lang="en-US" sz="2550" dirty="0"/>
          </a:p>
        </p:txBody>
      </p:sp>
      <p:sp>
        <p:nvSpPr>
          <p:cNvPr id="8" name="Text 6"/>
          <p:cNvSpPr/>
          <p:nvPr/>
        </p:nvSpPr>
        <p:spPr>
          <a:xfrm>
            <a:off x="7678222" y="3517940"/>
            <a:ext cx="5908715" cy="884396"/>
          </a:xfrm>
          <a:prstGeom prst="rect">
            <a:avLst/>
          </a:prstGeom>
          <a:noFill/>
          <a:ln/>
        </p:spPr>
        <p:txBody>
          <a:bodyPr wrap="square" lIns="0" tIns="0" rIns="0" bIns="0" rtlCol="0" anchor="t"/>
          <a:lstStyle/>
          <a:p>
            <a:pPr algn="l" indent="0" marL="0">
              <a:lnSpc>
                <a:spcPts val="2300"/>
              </a:lnSpc>
              <a:buNone/>
            </a:pPr>
            <a:r>
              <a:rPr lang="en-US" sz="1750" dirty="0">
                <a:solidFill>
                  <a:srgbClr val="67534F"/>
                </a:solidFill>
                <a:latin typeface="Montserrat" pitchFamily="34" charset="0"/>
                <a:ea typeface="Montserrat" pitchFamily="34" charset="-122"/>
                <a:cs typeface="Montserrat" pitchFamily="34" charset="-120"/>
              </a:rPr>
              <a:t>Model przewidział brak choroby i pacjent jest zdrowy. To także </a:t>
            </a:r>
            <a:pPr algn="l" indent="0" marL="0">
              <a:lnSpc>
                <a:spcPts val="2300"/>
              </a:lnSpc>
              <a:buNone/>
            </a:pPr>
            <a:r>
              <a:rPr lang="en-US" sz="1750" b="1" dirty="0">
                <a:solidFill>
                  <a:srgbClr val="67534F"/>
                </a:solidFill>
                <a:latin typeface="Montserrat" pitchFamily="34" charset="0"/>
                <a:ea typeface="Montserrat" pitchFamily="34" charset="-122"/>
                <a:cs typeface="Montserrat" pitchFamily="34" charset="-120"/>
              </a:rPr>
              <a:t>sukces</a:t>
            </a:r>
            <a:pPr algn="l" indent="0" marL="0">
              <a:lnSpc>
                <a:spcPts val="2300"/>
              </a:lnSpc>
              <a:buNone/>
            </a:pPr>
            <a:r>
              <a:rPr lang="en-US" sz="1750" dirty="0">
                <a:solidFill>
                  <a:srgbClr val="67534F"/>
                </a:solidFill>
                <a:latin typeface="Montserrat" pitchFamily="34" charset="0"/>
                <a:ea typeface="Montserrat" pitchFamily="34" charset="-122"/>
                <a:cs typeface="Montserrat" pitchFamily="34" charset="-120"/>
              </a:rPr>
              <a:t> – model nie wywołuje fałszywego alarmu.</a:t>
            </a:r>
            <a:endParaRPr lang="en-US" sz="1750" dirty="0"/>
          </a:p>
        </p:txBody>
      </p:sp>
      <p:sp>
        <p:nvSpPr>
          <p:cNvPr id="9" name="Shape 7"/>
          <p:cNvSpPr/>
          <p:nvPr/>
        </p:nvSpPr>
        <p:spPr>
          <a:xfrm>
            <a:off x="793790" y="4878824"/>
            <a:ext cx="6407944" cy="1943695"/>
          </a:xfrm>
          <a:prstGeom prst="roundRect">
            <a:avLst>
              <a:gd name="adj" fmla="val 4901"/>
            </a:avLst>
          </a:prstGeom>
          <a:solidFill>
            <a:srgbClr val="FFFFF4"/>
          </a:solidFill>
          <a:ln w="22860">
            <a:solidFill>
              <a:srgbClr val="FFE0CC"/>
            </a:solidFill>
            <a:prstDash val="solid"/>
          </a:ln>
        </p:spPr>
      </p:sp>
      <p:sp>
        <p:nvSpPr>
          <p:cNvPr id="10" name="Text 8"/>
          <p:cNvSpPr/>
          <p:nvPr/>
        </p:nvSpPr>
        <p:spPr>
          <a:xfrm>
            <a:off x="1043464" y="5128498"/>
            <a:ext cx="3260646" cy="423863"/>
          </a:xfrm>
          <a:prstGeom prst="rect">
            <a:avLst/>
          </a:prstGeom>
          <a:noFill/>
          <a:ln/>
        </p:spPr>
        <p:txBody>
          <a:bodyPr wrap="none" lIns="0" tIns="0" rIns="0" bIns="0" rtlCol="0" anchor="t"/>
          <a:lstStyle/>
          <a:p>
            <a:pPr algn="l" indent="0" marL="0">
              <a:lnSpc>
                <a:spcPts val="3300"/>
              </a:lnSpc>
              <a:buNone/>
            </a:pPr>
            <a:r>
              <a:rPr lang="en-US" sz="2550" dirty="0">
                <a:solidFill>
                  <a:srgbClr val="67534F"/>
                </a:solidFill>
                <a:latin typeface="Marcellus" pitchFamily="34" charset="0"/>
                <a:ea typeface="Marcellus" pitchFamily="34" charset="-122"/>
                <a:cs typeface="Marcellus" pitchFamily="34" charset="-120"/>
              </a:rPr>
              <a:t>False Positive (FP)</a:t>
            </a:r>
            <a:endParaRPr lang="en-US" sz="2550" dirty="0"/>
          </a:p>
        </p:txBody>
      </p:sp>
      <p:sp>
        <p:nvSpPr>
          <p:cNvPr id="11" name="Text 9"/>
          <p:cNvSpPr/>
          <p:nvPr/>
        </p:nvSpPr>
        <p:spPr>
          <a:xfrm>
            <a:off x="1043464" y="5688449"/>
            <a:ext cx="5908596" cy="884396"/>
          </a:xfrm>
          <a:prstGeom prst="rect">
            <a:avLst/>
          </a:prstGeom>
          <a:noFill/>
          <a:ln/>
        </p:spPr>
        <p:txBody>
          <a:bodyPr wrap="square" lIns="0" tIns="0" rIns="0" bIns="0" rtlCol="0" anchor="t"/>
          <a:lstStyle/>
          <a:p>
            <a:pPr algn="l" indent="0" marL="0">
              <a:lnSpc>
                <a:spcPts val="2300"/>
              </a:lnSpc>
              <a:buNone/>
            </a:pPr>
            <a:r>
              <a:rPr lang="en-US" sz="1750" dirty="0">
                <a:solidFill>
                  <a:srgbClr val="67534F"/>
                </a:solidFill>
                <a:latin typeface="Montserrat" pitchFamily="34" charset="0"/>
                <a:ea typeface="Montserrat" pitchFamily="34" charset="-122"/>
                <a:cs typeface="Montserrat" pitchFamily="34" charset="-120"/>
              </a:rPr>
              <a:t>Model przewidział chorobę, ale pacjent jest zdrowy. To </a:t>
            </a:r>
            <a:pPr algn="l" indent="0" marL="0">
              <a:lnSpc>
                <a:spcPts val="2300"/>
              </a:lnSpc>
              <a:buNone/>
            </a:pPr>
            <a:r>
              <a:rPr lang="en-US" sz="1750" b="1" dirty="0">
                <a:solidFill>
                  <a:srgbClr val="67534F"/>
                </a:solidFill>
                <a:latin typeface="Montserrat" pitchFamily="34" charset="0"/>
                <a:ea typeface="Montserrat" pitchFamily="34" charset="-122"/>
                <a:cs typeface="Montserrat" pitchFamily="34" charset="-120"/>
              </a:rPr>
              <a:t>błąd I rodzaju</a:t>
            </a:r>
            <a:pPr algn="l" indent="0" marL="0">
              <a:lnSpc>
                <a:spcPts val="2300"/>
              </a:lnSpc>
              <a:buNone/>
            </a:pPr>
            <a:r>
              <a:rPr lang="en-US" sz="1750" dirty="0">
                <a:solidFill>
                  <a:srgbClr val="67534F"/>
                </a:solidFill>
                <a:latin typeface="Montserrat" pitchFamily="34" charset="0"/>
                <a:ea typeface="Montserrat" pitchFamily="34" charset="-122"/>
                <a:cs typeface="Montserrat" pitchFamily="34" charset="-120"/>
              </a:rPr>
              <a:t> – niepotrzebny stres i dodatkowe badania.</a:t>
            </a:r>
            <a:endParaRPr lang="en-US" sz="1750" dirty="0"/>
          </a:p>
        </p:txBody>
      </p:sp>
      <p:sp>
        <p:nvSpPr>
          <p:cNvPr id="12" name="Shape 10"/>
          <p:cNvSpPr/>
          <p:nvPr/>
        </p:nvSpPr>
        <p:spPr>
          <a:xfrm>
            <a:off x="7428548" y="4878824"/>
            <a:ext cx="6408063" cy="1943695"/>
          </a:xfrm>
          <a:prstGeom prst="roundRect">
            <a:avLst>
              <a:gd name="adj" fmla="val 4901"/>
            </a:avLst>
          </a:prstGeom>
          <a:solidFill>
            <a:srgbClr val="FFFFF4"/>
          </a:solidFill>
          <a:ln w="22860">
            <a:solidFill>
              <a:srgbClr val="FFE0CC"/>
            </a:solidFill>
            <a:prstDash val="solid"/>
          </a:ln>
        </p:spPr>
      </p:sp>
      <p:sp>
        <p:nvSpPr>
          <p:cNvPr id="13" name="Text 11"/>
          <p:cNvSpPr/>
          <p:nvPr/>
        </p:nvSpPr>
        <p:spPr>
          <a:xfrm>
            <a:off x="7678222" y="5128498"/>
            <a:ext cx="3260646" cy="423863"/>
          </a:xfrm>
          <a:prstGeom prst="rect">
            <a:avLst/>
          </a:prstGeom>
          <a:noFill/>
          <a:ln/>
        </p:spPr>
        <p:txBody>
          <a:bodyPr wrap="none" lIns="0" tIns="0" rIns="0" bIns="0" rtlCol="0" anchor="t"/>
          <a:lstStyle/>
          <a:p>
            <a:pPr algn="l" indent="0" marL="0">
              <a:lnSpc>
                <a:spcPts val="3300"/>
              </a:lnSpc>
              <a:buNone/>
            </a:pPr>
            <a:r>
              <a:rPr lang="en-US" sz="2550" dirty="0">
                <a:solidFill>
                  <a:srgbClr val="67534F"/>
                </a:solidFill>
                <a:latin typeface="Marcellus" pitchFamily="34" charset="0"/>
                <a:ea typeface="Marcellus" pitchFamily="34" charset="-122"/>
                <a:cs typeface="Marcellus" pitchFamily="34" charset="-120"/>
              </a:rPr>
              <a:t>False Negative (FN)</a:t>
            </a:r>
            <a:endParaRPr lang="en-US" sz="2550" dirty="0"/>
          </a:p>
        </p:txBody>
      </p:sp>
      <p:sp>
        <p:nvSpPr>
          <p:cNvPr id="14" name="Text 12"/>
          <p:cNvSpPr/>
          <p:nvPr/>
        </p:nvSpPr>
        <p:spPr>
          <a:xfrm>
            <a:off x="7678222" y="5688449"/>
            <a:ext cx="5908715" cy="884396"/>
          </a:xfrm>
          <a:prstGeom prst="rect">
            <a:avLst/>
          </a:prstGeom>
          <a:noFill/>
          <a:ln/>
        </p:spPr>
        <p:txBody>
          <a:bodyPr wrap="square" lIns="0" tIns="0" rIns="0" bIns="0" rtlCol="0" anchor="t"/>
          <a:lstStyle/>
          <a:p>
            <a:pPr algn="l" indent="0" marL="0">
              <a:lnSpc>
                <a:spcPts val="2300"/>
              </a:lnSpc>
              <a:buNone/>
            </a:pPr>
            <a:r>
              <a:rPr lang="en-US" sz="1750" dirty="0">
                <a:solidFill>
                  <a:srgbClr val="67534F"/>
                </a:solidFill>
                <a:latin typeface="Montserrat" pitchFamily="34" charset="0"/>
                <a:ea typeface="Montserrat" pitchFamily="34" charset="-122"/>
                <a:cs typeface="Montserrat" pitchFamily="34" charset="-120"/>
              </a:rPr>
              <a:t>Model przewidział zdrowie, ale pacjent jest chory. To </a:t>
            </a:r>
            <a:pPr algn="l" indent="0" marL="0">
              <a:lnSpc>
                <a:spcPts val="2300"/>
              </a:lnSpc>
              <a:buNone/>
            </a:pPr>
            <a:r>
              <a:rPr lang="en-US" sz="1750" b="1" dirty="0">
                <a:solidFill>
                  <a:srgbClr val="67534F"/>
                </a:solidFill>
                <a:latin typeface="Montserrat" pitchFamily="34" charset="0"/>
                <a:ea typeface="Montserrat" pitchFamily="34" charset="-122"/>
                <a:cs typeface="Montserrat" pitchFamily="34" charset="-120"/>
              </a:rPr>
              <a:t>najgroźniejszy błąd</a:t>
            </a:r>
            <a:pPr algn="l" indent="0" marL="0">
              <a:lnSpc>
                <a:spcPts val="2300"/>
              </a:lnSpc>
              <a:buNone/>
            </a:pPr>
            <a:r>
              <a:rPr lang="en-US" sz="1750" dirty="0">
                <a:solidFill>
                  <a:srgbClr val="67534F"/>
                </a:solidFill>
                <a:latin typeface="Montserrat" pitchFamily="34" charset="0"/>
                <a:ea typeface="Montserrat" pitchFamily="34" charset="-122"/>
                <a:cs typeface="Montserrat" pitchFamily="34" charset="-120"/>
              </a:rPr>
              <a:t> – chory nie zostaje objęty leczeniem.</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2361" y="622578"/>
            <a:ext cx="6509147" cy="846177"/>
          </a:xfrm>
          <a:prstGeom prst="rect">
            <a:avLst/>
          </a:prstGeom>
          <a:noFill/>
          <a:ln/>
        </p:spPr>
        <p:txBody>
          <a:bodyPr wrap="none" lIns="0" tIns="0" rIns="0" bIns="0" rtlCol="0" anchor="t"/>
          <a:lstStyle/>
          <a:p>
            <a:pPr algn="l" indent="0" marL="0">
              <a:lnSpc>
                <a:spcPts val="6650"/>
              </a:lnSpc>
              <a:buNone/>
            </a:pPr>
            <a:r>
              <a:rPr lang="en-US" sz="5100" dirty="0">
                <a:solidFill>
                  <a:srgbClr val="532418"/>
                </a:solidFill>
                <a:latin typeface="Marcellus" pitchFamily="34" charset="0"/>
                <a:ea typeface="Marcellus" pitchFamily="34" charset="-122"/>
                <a:cs typeface="Marcellus" pitchFamily="34" charset="-120"/>
              </a:rPr>
              <a:t>Macierz Pomyłek</a:t>
            </a:r>
            <a:endParaRPr lang="en-US" sz="5100" dirty="0"/>
          </a:p>
        </p:txBody>
      </p:sp>
      <p:pic>
        <p:nvPicPr>
          <p:cNvPr id="3" name="Image 0" descr="preencoded.png">    </p:cNvPr>
          <p:cNvPicPr>
            <a:picLocks noChangeAspect="1"/>
          </p:cNvPicPr>
          <p:nvPr/>
        </p:nvPicPr>
        <p:blipFill>
          <a:blip r:embed="rId1"/>
          <a:stretch>
            <a:fillRect/>
          </a:stretch>
        </p:blipFill>
        <p:spPr>
          <a:xfrm>
            <a:off x="792361" y="2062996"/>
            <a:ext cx="5943124" cy="5292209"/>
          </a:xfrm>
          <a:prstGeom prst="rect">
            <a:avLst/>
          </a:prstGeom>
        </p:spPr>
      </p:pic>
      <p:sp>
        <p:nvSpPr>
          <p:cNvPr id="4" name="Text 1"/>
          <p:cNvSpPr/>
          <p:nvPr/>
        </p:nvSpPr>
        <p:spPr>
          <a:xfrm>
            <a:off x="7598926" y="2034659"/>
            <a:ext cx="3365778" cy="423148"/>
          </a:xfrm>
          <a:prstGeom prst="rect">
            <a:avLst/>
          </a:prstGeom>
          <a:noFill/>
          <a:ln/>
        </p:spPr>
        <p:txBody>
          <a:bodyPr wrap="none" lIns="0" tIns="0" rIns="0" bIns="0" rtlCol="0" anchor="t"/>
          <a:lstStyle/>
          <a:p>
            <a:pPr algn="l" indent="0" marL="0">
              <a:lnSpc>
                <a:spcPts val="3300"/>
              </a:lnSpc>
              <a:buNone/>
            </a:pPr>
            <a:r>
              <a:rPr lang="en-US" sz="2550" dirty="0">
                <a:solidFill>
                  <a:srgbClr val="532418"/>
                </a:solidFill>
                <a:latin typeface="Marcellus" pitchFamily="34" charset="0"/>
                <a:ea typeface="Marcellus" pitchFamily="34" charset="-122"/>
                <a:cs typeface="Marcellus" pitchFamily="34" charset="-120"/>
              </a:rPr>
              <a:t>Przykład: 10 pacjentów</a:t>
            </a:r>
            <a:endParaRPr lang="en-US" sz="2550" dirty="0"/>
          </a:p>
        </p:txBody>
      </p:sp>
      <p:sp>
        <p:nvSpPr>
          <p:cNvPr id="5" name="Text 2"/>
          <p:cNvSpPr/>
          <p:nvPr/>
        </p:nvSpPr>
        <p:spPr>
          <a:xfrm>
            <a:off x="7598926" y="2684145"/>
            <a:ext cx="6246733" cy="294323"/>
          </a:xfrm>
          <a:prstGeom prst="rect">
            <a:avLst/>
          </a:prstGeom>
          <a:noFill/>
          <a:ln/>
        </p:spPr>
        <p:txBody>
          <a:bodyPr wrap="none" lIns="0" tIns="0" rIns="0" bIns="0" rtlCol="0" anchor="t"/>
          <a:lstStyle/>
          <a:p>
            <a:pPr algn="l" marL="342900" indent="-342900">
              <a:lnSpc>
                <a:spcPts val="2300"/>
              </a:lnSpc>
              <a:buSzPct val="100000"/>
              <a:buChar char="•"/>
            </a:pPr>
            <a:r>
              <a:rPr lang="en-US" sz="1750" dirty="0">
                <a:solidFill>
                  <a:srgbClr val="67534F"/>
                </a:solidFill>
                <a:latin typeface="Montserrat" pitchFamily="34" charset="0"/>
                <a:ea typeface="Montserrat" pitchFamily="34" charset="-122"/>
                <a:cs typeface="Montserrat" pitchFamily="34" charset="-120"/>
              </a:rPr>
              <a:t>TP = 3 (chorzy wykryci poprawnie)</a:t>
            </a:r>
            <a:endParaRPr lang="en-US" sz="1750" dirty="0"/>
          </a:p>
        </p:txBody>
      </p:sp>
      <p:sp>
        <p:nvSpPr>
          <p:cNvPr id="6" name="Text 3"/>
          <p:cNvSpPr/>
          <p:nvPr/>
        </p:nvSpPr>
        <p:spPr>
          <a:xfrm>
            <a:off x="7598926" y="3057644"/>
            <a:ext cx="6246733" cy="294323"/>
          </a:xfrm>
          <a:prstGeom prst="rect">
            <a:avLst/>
          </a:prstGeom>
          <a:noFill/>
          <a:ln/>
        </p:spPr>
        <p:txBody>
          <a:bodyPr wrap="none" lIns="0" tIns="0" rIns="0" bIns="0" rtlCol="0" anchor="t"/>
          <a:lstStyle/>
          <a:p>
            <a:pPr algn="l" marL="342900" indent="-342900">
              <a:lnSpc>
                <a:spcPts val="2300"/>
              </a:lnSpc>
              <a:buSzPct val="100000"/>
              <a:buChar char="•"/>
            </a:pPr>
            <a:r>
              <a:rPr lang="en-US" sz="1750" dirty="0">
                <a:solidFill>
                  <a:srgbClr val="67534F"/>
                </a:solidFill>
                <a:latin typeface="Montserrat" pitchFamily="34" charset="0"/>
                <a:ea typeface="Montserrat" pitchFamily="34" charset="-122"/>
                <a:cs typeface="Montserrat" pitchFamily="34" charset="-120"/>
              </a:rPr>
              <a:t>TN = 5 (zdrowi wykryci poprawnie)</a:t>
            </a:r>
            <a:endParaRPr lang="en-US" sz="1750" dirty="0"/>
          </a:p>
        </p:txBody>
      </p:sp>
      <p:sp>
        <p:nvSpPr>
          <p:cNvPr id="7" name="Text 4"/>
          <p:cNvSpPr/>
          <p:nvPr/>
        </p:nvSpPr>
        <p:spPr>
          <a:xfrm>
            <a:off x="7598926" y="3431143"/>
            <a:ext cx="6246733" cy="294323"/>
          </a:xfrm>
          <a:prstGeom prst="rect">
            <a:avLst/>
          </a:prstGeom>
          <a:noFill/>
          <a:ln/>
        </p:spPr>
        <p:txBody>
          <a:bodyPr wrap="none" lIns="0" tIns="0" rIns="0" bIns="0" rtlCol="0" anchor="t"/>
          <a:lstStyle/>
          <a:p>
            <a:pPr algn="l" marL="342900" indent="-342900">
              <a:lnSpc>
                <a:spcPts val="2300"/>
              </a:lnSpc>
              <a:buSzPct val="100000"/>
              <a:buChar char="•"/>
            </a:pPr>
            <a:r>
              <a:rPr lang="en-US" sz="1750" dirty="0">
                <a:solidFill>
                  <a:srgbClr val="67534F"/>
                </a:solidFill>
                <a:latin typeface="Montserrat" pitchFamily="34" charset="0"/>
                <a:ea typeface="Montserrat" pitchFamily="34" charset="-122"/>
                <a:cs typeface="Montserrat" pitchFamily="34" charset="-120"/>
              </a:rPr>
              <a:t>FP = 1 (fałszywy alarm)</a:t>
            </a:r>
            <a:endParaRPr lang="en-US" sz="1750" dirty="0"/>
          </a:p>
        </p:txBody>
      </p:sp>
      <p:sp>
        <p:nvSpPr>
          <p:cNvPr id="8" name="Text 5"/>
          <p:cNvSpPr/>
          <p:nvPr/>
        </p:nvSpPr>
        <p:spPr>
          <a:xfrm>
            <a:off x="7598926" y="3804642"/>
            <a:ext cx="6246733" cy="294323"/>
          </a:xfrm>
          <a:prstGeom prst="rect">
            <a:avLst/>
          </a:prstGeom>
          <a:noFill/>
          <a:ln/>
        </p:spPr>
        <p:txBody>
          <a:bodyPr wrap="none" lIns="0" tIns="0" rIns="0" bIns="0" rtlCol="0" anchor="t"/>
          <a:lstStyle/>
          <a:p>
            <a:pPr algn="l" marL="342900" indent="-342900">
              <a:lnSpc>
                <a:spcPts val="2300"/>
              </a:lnSpc>
              <a:buSzPct val="100000"/>
              <a:buChar char="•"/>
            </a:pPr>
            <a:r>
              <a:rPr lang="en-US" sz="1750" dirty="0">
                <a:solidFill>
                  <a:srgbClr val="67534F"/>
                </a:solidFill>
                <a:latin typeface="Montserrat" pitchFamily="34" charset="0"/>
                <a:ea typeface="Montserrat" pitchFamily="34" charset="-122"/>
                <a:cs typeface="Montserrat" pitchFamily="34" charset="-120"/>
              </a:rPr>
              <a:t>FN = 1 (przeoczenie)</a:t>
            </a:r>
            <a:endParaRPr lang="en-US" sz="1750" dirty="0"/>
          </a:p>
        </p:txBody>
      </p:sp>
      <p:sp>
        <p:nvSpPr>
          <p:cNvPr id="9" name="Text 6"/>
          <p:cNvSpPr/>
          <p:nvPr/>
        </p:nvSpPr>
        <p:spPr>
          <a:xfrm>
            <a:off x="7598926" y="4302681"/>
            <a:ext cx="6246733" cy="588645"/>
          </a:xfrm>
          <a:prstGeom prst="rect">
            <a:avLst/>
          </a:prstGeom>
          <a:noFill/>
          <a:ln/>
        </p:spPr>
        <p:txBody>
          <a:bodyPr wrap="square" lIns="0" tIns="0" rIns="0" bIns="0" rtlCol="0" anchor="t"/>
          <a:lstStyle/>
          <a:p>
            <a:pPr algn="l" indent="0" marL="0">
              <a:lnSpc>
                <a:spcPts val="2300"/>
              </a:lnSpc>
              <a:buNone/>
            </a:pPr>
            <a:r>
              <a:rPr lang="en-US" sz="1750" dirty="0">
                <a:solidFill>
                  <a:srgbClr val="67534F"/>
                </a:solidFill>
                <a:latin typeface="Montserrat" pitchFamily="34" charset="0"/>
                <a:ea typeface="Montserrat" pitchFamily="34" charset="-122"/>
                <a:cs typeface="Montserrat" pitchFamily="34" charset="-120"/>
              </a:rPr>
              <a:t>Macierz pomyłek przedstawia liczniki w formie tabeli, ułatwiając wizualizację błędów modelu.</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78061" y="657701"/>
            <a:ext cx="5570458" cy="724138"/>
          </a:xfrm>
          <a:prstGeom prst="rect">
            <a:avLst/>
          </a:prstGeom>
          <a:noFill/>
          <a:ln/>
        </p:spPr>
        <p:txBody>
          <a:bodyPr wrap="none" lIns="0" tIns="0" rIns="0" bIns="0" rtlCol="0" anchor="t"/>
          <a:lstStyle/>
          <a:p>
            <a:pPr algn="l" indent="0" marL="0">
              <a:lnSpc>
                <a:spcPts val="5700"/>
              </a:lnSpc>
              <a:buNone/>
            </a:pPr>
            <a:r>
              <a:rPr lang="en-US" sz="4350" dirty="0">
                <a:solidFill>
                  <a:srgbClr val="532418"/>
                </a:solidFill>
                <a:latin typeface="Marcellus" pitchFamily="34" charset="0"/>
                <a:ea typeface="Marcellus" pitchFamily="34" charset="-122"/>
                <a:cs typeface="Marcellus" pitchFamily="34" charset="-120"/>
              </a:rPr>
              <a:t>Metryki Klasyfikacji</a:t>
            </a:r>
            <a:endParaRPr lang="en-US" sz="4350" dirty="0"/>
          </a:p>
        </p:txBody>
      </p:sp>
      <p:sp>
        <p:nvSpPr>
          <p:cNvPr id="3" name="Shape 1"/>
          <p:cNvSpPr/>
          <p:nvPr/>
        </p:nvSpPr>
        <p:spPr>
          <a:xfrm>
            <a:off x="678061" y="1769269"/>
            <a:ext cx="6540222" cy="2802969"/>
          </a:xfrm>
          <a:prstGeom prst="roundRect">
            <a:avLst>
              <a:gd name="adj" fmla="val 2903"/>
            </a:avLst>
          </a:prstGeom>
          <a:solidFill>
            <a:srgbClr val="FFFFF4">
              <a:alpha val="95000"/>
            </a:srgbClr>
          </a:solidFill>
          <a:ln w="22860">
            <a:solidFill>
              <a:srgbClr val="FFE0CC"/>
            </a:solidFill>
            <a:prstDash val="solid"/>
          </a:ln>
        </p:spPr>
      </p:sp>
      <p:sp>
        <p:nvSpPr>
          <p:cNvPr id="4" name="Shape 2"/>
          <p:cNvSpPr/>
          <p:nvPr/>
        </p:nvSpPr>
        <p:spPr>
          <a:xfrm>
            <a:off x="700921" y="1792129"/>
            <a:ext cx="6494502" cy="581263"/>
          </a:xfrm>
          <a:prstGeom prst="roundRect">
            <a:avLst>
              <a:gd name="adj" fmla="val 9281"/>
            </a:avLst>
          </a:prstGeom>
          <a:solidFill>
            <a:srgbClr val="FFFFF4"/>
          </a:solidFill>
          <a:ln/>
        </p:spPr>
      </p:sp>
      <p:sp>
        <p:nvSpPr>
          <p:cNvPr id="5" name="Text 3"/>
          <p:cNvSpPr/>
          <p:nvPr/>
        </p:nvSpPr>
        <p:spPr>
          <a:xfrm>
            <a:off x="3802856" y="1882378"/>
            <a:ext cx="290632" cy="377785"/>
          </a:xfrm>
          <a:prstGeom prst="rect">
            <a:avLst/>
          </a:prstGeom>
          <a:noFill/>
          <a:ln/>
        </p:spPr>
        <p:txBody>
          <a:bodyPr wrap="none" lIns="0" tIns="0" rIns="0" bIns="0" rtlCol="0" anchor="t"/>
          <a:lstStyle/>
          <a:p>
            <a:pPr algn="l" indent="0" marL="0">
              <a:lnSpc>
                <a:spcPts val="2250"/>
              </a:lnSpc>
              <a:buNone/>
            </a:pPr>
            <a:r>
              <a:rPr lang="en-US" sz="2250" dirty="0">
                <a:solidFill>
                  <a:srgbClr val="67534F"/>
                </a:solidFill>
                <a:latin typeface="Marcellus" pitchFamily="34" charset="0"/>
                <a:ea typeface="Marcellus" pitchFamily="34" charset="-122"/>
                <a:cs typeface="Marcellus" pitchFamily="34" charset="-120"/>
              </a:rPr>
              <a:t>1</a:t>
            </a:r>
            <a:endParaRPr lang="en-US" sz="2250" dirty="0"/>
          </a:p>
        </p:txBody>
      </p:sp>
      <p:sp>
        <p:nvSpPr>
          <p:cNvPr id="6" name="Text 4"/>
          <p:cNvSpPr/>
          <p:nvPr/>
        </p:nvSpPr>
        <p:spPr>
          <a:xfrm>
            <a:off x="894636" y="2567107"/>
            <a:ext cx="2785229" cy="361950"/>
          </a:xfrm>
          <a:prstGeom prst="rect">
            <a:avLst/>
          </a:prstGeom>
          <a:noFill/>
          <a:ln/>
        </p:spPr>
        <p:txBody>
          <a:bodyPr wrap="none" lIns="0" tIns="0" rIns="0" bIns="0" rtlCol="0" anchor="t"/>
          <a:lstStyle/>
          <a:p>
            <a:pPr algn="l" indent="0" marL="0">
              <a:lnSpc>
                <a:spcPts val="2850"/>
              </a:lnSpc>
              <a:buNone/>
            </a:pPr>
            <a:r>
              <a:rPr lang="en-US" sz="2150" dirty="0">
                <a:solidFill>
                  <a:srgbClr val="67534F"/>
                </a:solidFill>
                <a:latin typeface="Marcellus" pitchFamily="34" charset="0"/>
                <a:ea typeface="Marcellus" pitchFamily="34" charset="-122"/>
                <a:cs typeface="Marcellus" pitchFamily="34" charset="-120"/>
              </a:rPr>
              <a:t>Accuracy</a:t>
            </a:r>
            <a:endParaRPr lang="en-US" sz="2150" dirty="0"/>
          </a:p>
        </p:txBody>
      </p:sp>
      <p:sp>
        <p:nvSpPr>
          <p:cNvPr id="7" name="Text 5"/>
          <p:cNvSpPr/>
          <p:nvPr/>
        </p:nvSpPr>
        <p:spPr>
          <a:xfrm>
            <a:off x="894636" y="3045262"/>
            <a:ext cx="6107073" cy="503634"/>
          </a:xfrm>
          <a:prstGeom prst="rect">
            <a:avLst/>
          </a:prstGeom>
          <a:noFill/>
          <a:ln/>
        </p:spPr>
        <p:txBody>
          <a:bodyPr wrap="square" lIns="0" tIns="0" rIns="0" bIns="0" rtlCol="0" anchor="t"/>
          <a:lstStyle/>
          <a:p>
            <a:pPr algn="l" indent="0" marL="0">
              <a:lnSpc>
                <a:spcPts val="1950"/>
              </a:lnSpc>
              <a:buNone/>
            </a:pPr>
            <a:r>
              <a:rPr lang="en-US" sz="1500" b="1" dirty="0">
                <a:solidFill>
                  <a:srgbClr val="67534F"/>
                </a:solidFill>
                <a:latin typeface="Montserrat" pitchFamily="34" charset="0"/>
                <a:ea typeface="Montserrat" pitchFamily="34" charset="-122"/>
                <a:cs typeface="Montserrat" pitchFamily="34" charset="-120"/>
              </a:rPr>
              <a:t>80%</a:t>
            </a:r>
            <a:pPr algn="l" indent="0" marL="0">
              <a:lnSpc>
                <a:spcPts val="1950"/>
              </a:lnSpc>
              <a:buNone/>
            </a:pPr>
            <a:r>
              <a:rPr lang="en-US" sz="1500" dirty="0">
                <a:solidFill>
                  <a:srgbClr val="67534F"/>
                </a:solidFill>
                <a:latin typeface="Montserrat" pitchFamily="34" charset="0"/>
                <a:ea typeface="Montserrat" pitchFamily="34" charset="-122"/>
                <a:cs typeface="Montserrat" pitchFamily="34" charset="-120"/>
              </a:rPr>
              <a:t> – odsetek poprawnie sklasyfikowanych przykładów. Uwaga: przy niezbalansowanych danych może być myląca!</a:t>
            </a:r>
            <a:endParaRPr lang="en-US" sz="1500" dirty="0"/>
          </a:p>
        </p:txBody>
      </p:sp>
      <p:sp>
        <p:nvSpPr>
          <p:cNvPr id="8" name="Text 6"/>
          <p:cNvSpPr/>
          <p:nvPr/>
        </p:nvSpPr>
        <p:spPr>
          <a:xfrm>
            <a:off x="894636" y="3794046"/>
            <a:ext cx="6107073" cy="561618"/>
          </a:xfrm>
          <a:prstGeom prst="rect">
            <a:avLst/>
          </a:prstGeom>
          <a:noFill/>
          <a:ln/>
        </p:spPr>
        <p:txBody>
          <a:bodyPr wrap="square" lIns="0" tIns="0" rIns="0" bIns="0" rtlCol="0" anchor="t"/>
          <a:lstStyle/>
          <a:p>
            <a:pPr algn="l" indent="0" marL="0">
              <a:lnSpc>
                <a:spcPts val="2200"/>
              </a:lnSpc>
              <a:buNone/>
            </a:pPr>
            <a:endParaRPr lang="en-US" sz="1700" dirty="0"/>
          </a:p>
        </p:txBody>
      </p:sp>
      <p:pic>
        <p:nvPicPr>
          <p:cNvPr id="9" name="Image 0" descr="preencoded.png">    </p:cNvPr>
          <p:cNvPicPr>
            <a:picLocks noChangeAspect="1"/>
          </p:cNvPicPr>
          <p:nvPr/>
        </p:nvPicPr>
        <p:blipFill>
          <a:blip r:embed="rId1"/>
          <a:stretch>
            <a:fillRect/>
          </a:stretch>
        </p:blipFill>
        <p:spPr>
          <a:xfrm>
            <a:off x="894636" y="3794046"/>
            <a:ext cx="6107073" cy="561618"/>
          </a:xfrm>
          <a:prstGeom prst="rect">
            <a:avLst/>
          </a:prstGeom>
        </p:spPr>
      </p:pic>
      <p:sp>
        <p:nvSpPr>
          <p:cNvPr id="10" name="Shape 7"/>
          <p:cNvSpPr/>
          <p:nvPr/>
        </p:nvSpPr>
        <p:spPr>
          <a:xfrm>
            <a:off x="7411998" y="1769269"/>
            <a:ext cx="6540341" cy="2802969"/>
          </a:xfrm>
          <a:prstGeom prst="roundRect">
            <a:avLst>
              <a:gd name="adj" fmla="val 2903"/>
            </a:avLst>
          </a:prstGeom>
          <a:solidFill>
            <a:srgbClr val="FFFFF4">
              <a:alpha val="95000"/>
            </a:srgbClr>
          </a:solidFill>
          <a:ln w="22860">
            <a:solidFill>
              <a:srgbClr val="FFE0CC"/>
            </a:solidFill>
            <a:prstDash val="solid"/>
          </a:ln>
        </p:spPr>
      </p:sp>
      <p:sp>
        <p:nvSpPr>
          <p:cNvPr id="11" name="Shape 8"/>
          <p:cNvSpPr/>
          <p:nvPr/>
        </p:nvSpPr>
        <p:spPr>
          <a:xfrm>
            <a:off x="7434858" y="1792129"/>
            <a:ext cx="6494621" cy="581263"/>
          </a:xfrm>
          <a:prstGeom prst="roundRect">
            <a:avLst>
              <a:gd name="adj" fmla="val 9281"/>
            </a:avLst>
          </a:prstGeom>
          <a:solidFill>
            <a:srgbClr val="FFFFF4"/>
          </a:solidFill>
          <a:ln/>
        </p:spPr>
      </p:sp>
      <p:sp>
        <p:nvSpPr>
          <p:cNvPr id="12" name="Text 9"/>
          <p:cNvSpPr/>
          <p:nvPr/>
        </p:nvSpPr>
        <p:spPr>
          <a:xfrm>
            <a:off x="10536793" y="1882378"/>
            <a:ext cx="290632" cy="377785"/>
          </a:xfrm>
          <a:prstGeom prst="rect">
            <a:avLst/>
          </a:prstGeom>
          <a:noFill/>
          <a:ln/>
        </p:spPr>
        <p:txBody>
          <a:bodyPr wrap="none" lIns="0" tIns="0" rIns="0" bIns="0" rtlCol="0" anchor="t"/>
          <a:lstStyle/>
          <a:p>
            <a:pPr algn="l" indent="0" marL="0">
              <a:lnSpc>
                <a:spcPts val="2250"/>
              </a:lnSpc>
              <a:buNone/>
            </a:pPr>
            <a:r>
              <a:rPr lang="en-US" sz="2250" dirty="0">
                <a:solidFill>
                  <a:srgbClr val="67534F"/>
                </a:solidFill>
                <a:latin typeface="Marcellus" pitchFamily="34" charset="0"/>
                <a:ea typeface="Marcellus" pitchFamily="34" charset="-122"/>
                <a:cs typeface="Marcellus" pitchFamily="34" charset="-120"/>
              </a:rPr>
              <a:t>2</a:t>
            </a:r>
            <a:endParaRPr lang="en-US" sz="2250" dirty="0"/>
          </a:p>
        </p:txBody>
      </p:sp>
      <p:sp>
        <p:nvSpPr>
          <p:cNvPr id="13" name="Text 10"/>
          <p:cNvSpPr/>
          <p:nvPr/>
        </p:nvSpPr>
        <p:spPr>
          <a:xfrm>
            <a:off x="7628573" y="2567107"/>
            <a:ext cx="2785229" cy="361950"/>
          </a:xfrm>
          <a:prstGeom prst="rect">
            <a:avLst/>
          </a:prstGeom>
          <a:noFill/>
          <a:ln/>
        </p:spPr>
        <p:txBody>
          <a:bodyPr wrap="none" lIns="0" tIns="0" rIns="0" bIns="0" rtlCol="0" anchor="t"/>
          <a:lstStyle/>
          <a:p>
            <a:pPr algn="l" indent="0" marL="0">
              <a:lnSpc>
                <a:spcPts val="2850"/>
              </a:lnSpc>
              <a:buNone/>
            </a:pPr>
            <a:r>
              <a:rPr lang="en-US" sz="2150" dirty="0">
                <a:solidFill>
                  <a:srgbClr val="67534F"/>
                </a:solidFill>
                <a:latin typeface="Marcellus" pitchFamily="34" charset="0"/>
                <a:ea typeface="Marcellus" pitchFamily="34" charset="-122"/>
                <a:cs typeface="Marcellus" pitchFamily="34" charset="-120"/>
              </a:rPr>
              <a:t>Precision</a:t>
            </a:r>
            <a:endParaRPr lang="en-US" sz="2150" dirty="0"/>
          </a:p>
        </p:txBody>
      </p:sp>
      <p:sp>
        <p:nvSpPr>
          <p:cNvPr id="14" name="Text 11"/>
          <p:cNvSpPr/>
          <p:nvPr/>
        </p:nvSpPr>
        <p:spPr>
          <a:xfrm>
            <a:off x="7628573" y="3045262"/>
            <a:ext cx="6107192" cy="503634"/>
          </a:xfrm>
          <a:prstGeom prst="rect">
            <a:avLst/>
          </a:prstGeom>
          <a:noFill/>
          <a:ln/>
        </p:spPr>
        <p:txBody>
          <a:bodyPr wrap="square" lIns="0" tIns="0" rIns="0" bIns="0" rtlCol="0" anchor="t"/>
          <a:lstStyle/>
          <a:p>
            <a:pPr algn="l" indent="0" marL="0">
              <a:lnSpc>
                <a:spcPts val="1950"/>
              </a:lnSpc>
              <a:buNone/>
            </a:pPr>
            <a:r>
              <a:rPr lang="en-US" sz="1500" b="1" dirty="0">
                <a:solidFill>
                  <a:srgbClr val="67534F"/>
                </a:solidFill>
                <a:latin typeface="Montserrat" pitchFamily="34" charset="0"/>
                <a:ea typeface="Montserrat" pitchFamily="34" charset="-122"/>
                <a:cs typeface="Montserrat" pitchFamily="34" charset="-120"/>
              </a:rPr>
              <a:t>75%</a:t>
            </a:r>
            <a:pPr algn="l" indent="0" marL="0">
              <a:lnSpc>
                <a:spcPts val="1950"/>
              </a:lnSpc>
              <a:buNone/>
            </a:pPr>
            <a:r>
              <a:rPr lang="en-US" sz="1500" dirty="0">
                <a:solidFill>
                  <a:srgbClr val="67534F"/>
                </a:solidFill>
                <a:latin typeface="Montserrat" pitchFamily="34" charset="0"/>
                <a:ea typeface="Montserrat" pitchFamily="34" charset="-122"/>
                <a:cs typeface="Montserrat" pitchFamily="34" charset="-120"/>
              </a:rPr>
              <a:t> – z przewidzianych pozytywów, jaki procent faktycznie był pozytywny. "Jak bardzo mogę ufać pozytywnym predykcjom?"</a:t>
            </a:r>
            <a:endParaRPr lang="en-US" sz="1500" dirty="0"/>
          </a:p>
        </p:txBody>
      </p:sp>
      <p:sp>
        <p:nvSpPr>
          <p:cNvPr id="15" name="Text 12"/>
          <p:cNvSpPr/>
          <p:nvPr/>
        </p:nvSpPr>
        <p:spPr>
          <a:xfrm>
            <a:off x="7628573" y="3794046"/>
            <a:ext cx="6107192" cy="561618"/>
          </a:xfrm>
          <a:prstGeom prst="rect">
            <a:avLst/>
          </a:prstGeom>
          <a:noFill/>
          <a:ln/>
        </p:spPr>
        <p:txBody>
          <a:bodyPr wrap="square" lIns="0" tIns="0" rIns="0" bIns="0" rtlCol="0" anchor="t"/>
          <a:lstStyle/>
          <a:p>
            <a:pPr algn="l" indent="0" marL="0">
              <a:lnSpc>
                <a:spcPts val="2200"/>
              </a:lnSpc>
              <a:buNone/>
            </a:pPr>
            <a:endParaRPr lang="en-US" sz="1700" dirty="0"/>
          </a:p>
        </p:txBody>
      </p:sp>
      <p:pic>
        <p:nvPicPr>
          <p:cNvPr id="16" name="Image 1" descr="preencoded.png">    </p:cNvPr>
          <p:cNvPicPr>
            <a:picLocks noChangeAspect="1"/>
          </p:cNvPicPr>
          <p:nvPr/>
        </p:nvPicPr>
        <p:blipFill>
          <a:blip r:embed="rId2"/>
          <a:stretch>
            <a:fillRect/>
          </a:stretch>
        </p:blipFill>
        <p:spPr>
          <a:xfrm>
            <a:off x="7628573" y="3794046"/>
            <a:ext cx="6107192" cy="561618"/>
          </a:xfrm>
          <a:prstGeom prst="rect">
            <a:avLst/>
          </a:prstGeom>
        </p:spPr>
      </p:pic>
      <p:sp>
        <p:nvSpPr>
          <p:cNvPr id="17" name="Shape 13"/>
          <p:cNvSpPr/>
          <p:nvPr/>
        </p:nvSpPr>
        <p:spPr>
          <a:xfrm>
            <a:off x="678061" y="4765953"/>
            <a:ext cx="6540222" cy="2805946"/>
          </a:xfrm>
          <a:prstGeom prst="roundRect">
            <a:avLst>
              <a:gd name="adj" fmla="val 2900"/>
            </a:avLst>
          </a:prstGeom>
          <a:solidFill>
            <a:srgbClr val="FFFFF4">
              <a:alpha val="95000"/>
            </a:srgbClr>
          </a:solidFill>
          <a:ln w="22860">
            <a:solidFill>
              <a:srgbClr val="FFE0CC"/>
            </a:solidFill>
            <a:prstDash val="solid"/>
          </a:ln>
        </p:spPr>
      </p:sp>
      <p:sp>
        <p:nvSpPr>
          <p:cNvPr id="18" name="Shape 14"/>
          <p:cNvSpPr/>
          <p:nvPr/>
        </p:nvSpPr>
        <p:spPr>
          <a:xfrm>
            <a:off x="700921" y="4788813"/>
            <a:ext cx="6494502" cy="581263"/>
          </a:xfrm>
          <a:prstGeom prst="roundRect">
            <a:avLst>
              <a:gd name="adj" fmla="val 9281"/>
            </a:avLst>
          </a:prstGeom>
          <a:solidFill>
            <a:srgbClr val="FFFFF4"/>
          </a:solidFill>
          <a:ln/>
        </p:spPr>
      </p:sp>
      <p:sp>
        <p:nvSpPr>
          <p:cNvPr id="19" name="Text 15"/>
          <p:cNvSpPr/>
          <p:nvPr/>
        </p:nvSpPr>
        <p:spPr>
          <a:xfrm>
            <a:off x="3802856" y="4879062"/>
            <a:ext cx="290632" cy="377785"/>
          </a:xfrm>
          <a:prstGeom prst="rect">
            <a:avLst/>
          </a:prstGeom>
          <a:noFill/>
          <a:ln/>
        </p:spPr>
        <p:txBody>
          <a:bodyPr wrap="none" lIns="0" tIns="0" rIns="0" bIns="0" rtlCol="0" anchor="t"/>
          <a:lstStyle/>
          <a:p>
            <a:pPr algn="l" indent="0" marL="0">
              <a:lnSpc>
                <a:spcPts val="2250"/>
              </a:lnSpc>
              <a:buNone/>
            </a:pPr>
            <a:r>
              <a:rPr lang="en-US" sz="2250" dirty="0">
                <a:solidFill>
                  <a:srgbClr val="67534F"/>
                </a:solidFill>
                <a:latin typeface="Marcellus" pitchFamily="34" charset="0"/>
                <a:ea typeface="Marcellus" pitchFamily="34" charset="-122"/>
                <a:cs typeface="Marcellus" pitchFamily="34" charset="-120"/>
              </a:rPr>
              <a:t>3</a:t>
            </a:r>
            <a:endParaRPr lang="en-US" sz="2250" dirty="0"/>
          </a:p>
        </p:txBody>
      </p:sp>
      <p:sp>
        <p:nvSpPr>
          <p:cNvPr id="20" name="Text 16"/>
          <p:cNvSpPr/>
          <p:nvPr/>
        </p:nvSpPr>
        <p:spPr>
          <a:xfrm>
            <a:off x="894636" y="5563791"/>
            <a:ext cx="2785229" cy="361950"/>
          </a:xfrm>
          <a:prstGeom prst="rect">
            <a:avLst/>
          </a:prstGeom>
          <a:noFill/>
          <a:ln/>
        </p:spPr>
        <p:txBody>
          <a:bodyPr wrap="none" lIns="0" tIns="0" rIns="0" bIns="0" rtlCol="0" anchor="t"/>
          <a:lstStyle/>
          <a:p>
            <a:pPr algn="l" indent="0" marL="0">
              <a:lnSpc>
                <a:spcPts val="2850"/>
              </a:lnSpc>
              <a:buNone/>
            </a:pPr>
            <a:r>
              <a:rPr lang="en-US" sz="2150" dirty="0">
                <a:solidFill>
                  <a:srgbClr val="67534F"/>
                </a:solidFill>
                <a:latin typeface="Marcellus" pitchFamily="34" charset="0"/>
                <a:ea typeface="Marcellus" pitchFamily="34" charset="-122"/>
                <a:cs typeface="Marcellus" pitchFamily="34" charset="-120"/>
              </a:rPr>
              <a:t>Recall</a:t>
            </a:r>
            <a:endParaRPr lang="en-US" sz="2150" dirty="0"/>
          </a:p>
        </p:txBody>
      </p:sp>
      <p:sp>
        <p:nvSpPr>
          <p:cNvPr id="21" name="Text 17"/>
          <p:cNvSpPr/>
          <p:nvPr/>
        </p:nvSpPr>
        <p:spPr>
          <a:xfrm>
            <a:off x="894636" y="6041946"/>
            <a:ext cx="6107073" cy="503634"/>
          </a:xfrm>
          <a:prstGeom prst="rect">
            <a:avLst/>
          </a:prstGeom>
          <a:noFill/>
          <a:ln/>
        </p:spPr>
        <p:txBody>
          <a:bodyPr wrap="square" lIns="0" tIns="0" rIns="0" bIns="0" rtlCol="0" anchor="t"/>
          <a:lstStyle/>
          <a:p>
            <a:pPr algn="l" indent="0" marL="0">
              <a:lnSpc>
                <a:spcPts val="1950"/>
              </a:lnSpc>
              <a:buNone/>
            </a:pPr>
            <a:r>
              <a:rPr lang="en-US" sz="1500" b="1" dirty="0">
                <a:solidFill>
                  <a:srgbClr val="67534F"/>
                </a:solidFill>
                <a:latin typeface="Montserrat" pitchFamily="34" charset="0"/>
                <a:ea typeface="Montserrat" pitchFamily="34" charset="-122"/>
                <a:cs typeface="Montserrat" pitchFamily="34" charset="-120"/>
              </a:rPr>
              <a:t>75%</a:t>
            </a:r>
            <a:pPr algn="l" indent="0" marL="0">
              <a:lnSpc>
                <a:spcPts val="1950"/>
              </a:lnSpc>
              <a:buNone/>
            </a:pPr>
            <a:r>
              <a:rPr lang="en-US" sz="1500" dirty="0">
                <a:solidFill>
                  <a:srgbClr val="67534F"/>
                </a:solidFill>
                <a:latin typeface="Montserrat" pitchFamily="34" charset="0"/>
                <a:ea typeface="Montserrat" pitchFamily="34" charset="-122"/>
                <a:cs typeface="Montserrat" pitchFamily="34" charset="-120"/>
              </a:rPr>
              <a:t> – z faktycznych pozytywów, jaki procent został znaleziony. "Ile faktycznych pozytywów udało się wykryć?"</a:t>
            </a:r>
            <a:endParaRPr lang="en-US" sz="1500" dirty="0"/>
          </a:p>
        </p:txBody>
      </p:sp>
      <p:sp>
        <p:nvSpPr>
          <p:cNvPr id="22" name="Text 18"/>
          <p:cNvSpPr/>
          <p:nvPr/>
        </p:nvSpPr>
        <p:spPr>
          <a:xfrm>
            <a:off x="894636" y="6790730"/>
            <a:ext cx="6107073" cy="561618"/>
          </a:xfrm>
          <a:prstGeom prst="rect">
            <a:avLst/>
          </a:prstGeom>
          <a:noFill/>
          <a:ln/>
        </p:spPr>
        <p:txBody>
          <a:bodyPr wrap="square" lIns="0" tIns="0" rIns="0" bIns="0" rtlCol="0" anchor="t"/>
          <a:lstStyle/>
          <a:p>
            <a:pPr algn="l" indent="0" marL="0">
              <a:lnSpc>
                <a:spcPts val="2200"/>
              </a:lnSpc>
              <a:buNone/>
            </a:pPr>
            <a:endParaRPr lang="en-US" sz="1700" dirty="0"/>
          </a:p>
        </p:txBody>
      </p:sp>
      <p:pic>
        <p:nvPicPr>
          <p:cNvPr id="23" name="Image 2" descr="preencoded.png">    </p:cNvPr>
          <p:cNvPicPr>
            <a:picLocks noChangeAspect="1"/>
          </p:cNvPicPr>
          <p:nvPr/>
        </p:nvPicPr>
        <p:blipFill>
          <a:blip r:embed="rId3"/>
          <a:stretch>
            <a:fillRect/>
          </a:stretch>
        </p:blipFill>
        <p:spPr>
          <a:xfrm>
            <a:off x="894636" y="6790730"/>
            <a:ext cx="6107073" cy="561618"/>
          </a:xfrm>
          <a:prstGeom prst="rect">
            <a:avLst/>
          </a:prstGeom>
        </p:spPr>
      </p:pic>
      <p:sp>
        <p:nvSpPr>
          <p:cNvPr id="24" name="Shape 19"/>
          <p:cNvSpPr/>
          <p:nvPr/>
        </p:nvSpPr>
        <p:spPr>
          <a:xfrm>
            <a:off x="7411998" y="4765953"/>
            <a:ext cx="6540341" cy="2805946"/>
          </a:xfrm>
          <a:prstGeom prst="roundRect">
            <a:avLst>
              <a:gd name="adj" fmla="val 2900"/>
            </a:avLst>
          </a:prstGeom>
          <a:solidFill>
            <a:srgbClr val="FFFFF4">
              <a:alpha val="95000"/>
            </a:srgbClr>
          </a:solidFill>
          <a:ln w="22860">
            <a:solidFill>
              <a:srgbClr val="FFE0CC"/>
            </a:solidFill>
            <a:prstDash val="solid"/>
          </a:ln>
        </p:spPr>
      </p:sp>
      <p:sp>
        <p:nvSpPr>
          <p:cNvPr id="25" name="Shape 20"/>
          <p:cNvSpPr/>
          <p:nvPr/>
        </p:nvSpPr>
        <p:spPr>
          <a:xfrm>
            <a:off x="7434858" y="4788813"/>
            <a:ext cx="6494621" cy="581263"/>
          </a:xfrm>
          <a:prstGeom prst="roundRect">
            <a:avLst>
              <a:gd name="adj" fmla="val 9281"/>
            </a:avLst>
          </a:prstGeom>
          <a:solidFill>
            <a:srgbClr val="FFFFF4"/>
          </a:solidFill>
          <a:ln/>
        </p:spPr>
      </p:sp>
      <p:sp>
        <p:nvSpPr>
          <p:cNvPr id="26" name="Text 21"/>
          <p:cNvSpPr/>
          <p:nvPr/>
        </p:nvSpPr>
        <p:spPr>
          <a:xfrm>
            <a:off x="10536793" y="4879062"/>
            <a:ext cx="290632" cy="377785"/>
          </a:xfrm>
          <a:prstGeom prst="rect">
            <a:avLst/>
          </a:prstGeom>
          <a:noFill/>
          <a:ln/>
        </p:spPr>
        <p:txBody>
          <a:bodyPr wrap="none" lIns="0" tIns="0" rIns="0" bIns="0" rtlCol="0" anchor="t"/>
          <a:lstStyle/>
          <a:p>
            <a:pPr algn="l" indent="0" marL="0">
              <a:lnSpc>
                <a:spcPts val="2250"/>
              </a:lnSpc>
              <a:buNone/>
            </a:pPr>
            <a:r>
              <a:rPr lang="en-US" sz="2250" dirty="0">
                <a:solidFill>
                  <a:srgbClr val="67534F"/>
                </a:solidFill>
                <a:latin typeface="Marcellus" pitchFamily="34" charset="0"/>
                <a:ea typeface="Marcellus" pitchFamily="34" charset="-122"/>
                <a:cs typeface="Marcellus" pitchFamily="34" charset="-120"/>
              </a:rPr>
              <a:t>4</a:t>
            </a:r>
            <a:endParaRPr lang="en-US" sz="2250" dirty="0"/>
          </a:p>
        </p:txBody>
      </p:sp>
      <p:sp>
        <p:nvSpPr>
          <p:cNvPr id="27" name="Text 22"/>
          <p:cNvSpPr/>
          <p:nvPr/>
        </p:nvSpPr>
        <p:spPr>
          <a:xfrm>
            <a:off x="7628573" y="5563791"/>
            <a:ext cx="2785229" cy="361950"/>
          </a:xfrm>
          <a:prstGeom prst="rect">
            <a:avLst/>
          </a:prstGeom>
          <a:noFill/>
          <a:ln/>
        </p:spPr>
        <p:txBody>
          <a:bodyPr wrap="none" lIns="0" tIns="0" rIns="0" bIns="0" rtlCol="0" anchor="t"/>
          <a:lstStyle/>
          <a:p>
            <a:pPr algn="l" indent="0" marL="0">
              <a:lnSpc>
                <a:spcPts val="2850"/>
              </a:lnSpc>
              <a:buNone/>
            </a:pPr>
            <a:r>
              <a:rPr lang="en-US" sz="2150" dirty="0">
                <a:solidFill>
                  <a:srgbClr val="67534F"/>
                </a:solidFill>
                <a:latin typeface="Marcellus" pitchFamily="34" charset="0"/>
                <a:ea typeface="Marcellus" pitchFamily="34" charset="-122"/>
                <a:cs typeface="Marcellus" pitchFamily="34" charset="-120"/>
              </a:rPr>
              <a:t>F1-Score</a:t>
            </a:r>
            <a:endParaRPr lang="en-US" sz="2150" dirty="0"/>
          </a:p>
        </p:txBody>
      </p:sp>
      <p:sp>
        <p:nvSpPr>
          <p:cNvPr id="28" name="Text 23"/>
          <p:cNvSpPr/>
          <p:nvPr/>
        </p:nvSpPr>
        <p:spPr>
          <a:xfrm>
            <a:off x="7628573" y="6041946"/>
            <a:ext cx="6107192" cy="503634"/>
          </a:xfrm>
          <a:prstGeom prst="rect">
            <a:avLst/>
          </a:prstGeom>
          <a:noFill/>
          <a:ln/>
        </p:spPr>
        <p:txBody>
          <a:bodyPr wrap="square" lIns="0" tIns="0" rIns="0" bIns="0" rtlCol="0" anchor="t"/>
          <a:lstStyle/>
          <a:p>
            <a:pPr algn="l" indent="0" marL="0">
              <a:lnSpc>
                <a:spcPts val="1950"/>
              </a:lnSpc>
              <a:buNone/>
            </a:pPr>
            <a:r>
              <a:rPr lang="en-US" sz="1500" b="1" dirty="0">
                <a:solidFill>
                  <a:srgbClr val="67534F"/>
                </a:solidFill>
                <a:latin typeface="Montserrat" pitchFamily="34" charset="0"/>
                <a:ea typeface="Montserrat" pitchFamily="34" charset="-122"/>
                <a:cs typeface="Montserrat" pitchFamily="34" charset="-120"/>
              </a:rPr>
              <a:t>75%</a:t>
            </a:r>
            <a:pPr algn="l" indent="0" marL="0">
              <a:lnSpc>
                <a:spcPts val="1950"/>
              </a:lnSpc>
              <a:buNone/>
            </a:pPr>
            <a:r>
              <a:rPr lang="en-US" sz="1500" dirty="0">
                <a:solidFill>
                  <a:srgbClr val="67534F"/>
                </a:solidFill>
                <a:latin typeface="Montserrat" pitchFamily="34" charset="0"/>
                <a:ea typeface="Montserrat" pitchFamily="34" charset="-122"/>
                <a:cs typeface="Montserrat" pitchFamily="34" charset="-120"/>
              </a:rPr>
              <a:t> – harmoniczna średnia Precision i Recall. Równoważy oba wskaźniki, szczególnie ważna w klasyfikacji medycznej.</a:t>
            </a:r>
            <a:endParaRPr lang="en-US" sz="1500" dirty="0"/>
          </a:p>
        </p:txBody>
      </p:sp>
      <p:sp>
        <p:nvSpPr>
          <p:cNvPr id="29" name="Text 24"/>
          <p:cNvSpPr/>
          <p:nvPr/>
        </p:nvSpPr>
        <p:spPr>
          <a:xfrm>
            <a:off x="7628573" y="6790730"/>
            <a:ext cx="6107192" cy="564594"/>
          </a:xfrm>
          <a:prstGeom prst="rect">
            <a:avLst/>
          </a:prstGeom>
          <a:noFill/>
          <a:ln/>
        </p:spPr>
        <p:txBody>
          <a:bodyPr wrap="square" lIns="0" tIns="0" rIns="0" bIns="0" rtlCol="0" anchor="t"/>
          <a:lstStyle/>
          <a:p>
            <a:pPr algn="l" indent="0" marL="0">
              <a:lnSpc>
                <a:spcPts val="2200"/>
              </a:lnSpc>
              <a:buNone/>
            </a:pPr>
            <a:endParaRPr lang="en-US" sz="1700" dirty="0"/>
          </a:p>
        </p:txBody>
      </p:sp>
      <p:pic>
        <p:nvPicPr>
          <p:cNvPr id="30" name="Image 3" descr="preencoded.png">    </p:cNvPr>
          <p:cNvPicPr>
            <a:picLocks noChangeAspect="1"/>
          </p:cNvPicPr>
          <p:nvPr/>
        </p:nvPicPr>
        <p:blipFill>
          <a:blip r:embed="rId4"/>
          <a:stretch>
            <a:fillRect/>
          </a:stretch>
        </p:blipFill>
        <p:spPr>
          <a:xfrm>
            <a:off x="7628573" y="6790730"/>
            <a:ext cx="6107192" cy="56459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pic>
        <p:nvPicPr>
          <p:cNvPr id="3" name="Image 1" descr="preencoded.png">    </p:cNvPr>
          <p:cNvPicPr>
            <a:picLocks noChangeAspect="1"/>
          </p:cNvPicPr>
          <p:nvPr/>
        </p:nvPicPr>
        <p:blipFill>
          <a:blip r:embed="rId2"/>
          <a:stretch>
            <a:fillRect/>
          </a:stretch>
        </p:blipFill>
        <p:spPr>
          <a:xfrm>
            <a:off x="10411420" y="2670572"/>
            <a:ext cx="3935254" cy="2888337"/>
          </a:xfrm>
          <a:prstGeom prst="rect">
            <a:avLst/>
          </a:prstGeom>
        </p:spPr>
      </p:pic>
      <p:sp>
        <p:nvSpPr>
          <p:cNvPr id="4" name="Text 0"/>
          <p:cNvSpPr/>
          <p:nvPr/>
        </p:nvSpPr>
        <p:spPr>
          <a:xfrm>
            <a:off x="793790" y="2439352"/>
            <a:ext cx="6521291" cy="847725"/>
          </a:xfrm>
          <a:prstGeom prst="rect">
            <a:avLst/>
          </a:prstGeom>
          <a:noFill/>
          <a:ln/>
        </p:spPr>
        <p:txBody>
          <a:bodyPr wrap="none" lIns="0" tIns="0" rIns="0" bIns="0" rtlCol="0" anchor="t"/>
          <a:lstStyle/>
          <a:p>
            <a:pPr algn="l" indent="0" marL="0">
              <a:lnSpc>
                <a:spcPts val="6650"/>
              </a:lnSpc>
              <a:buNone/>
            </a:pPr>
            <a:r>
              <a:rPr lang="en-US" sz="5100" dirty="0">
                <a:solidFill>
                  <a:srgbClr val="532418"/>
                </a:solidFill>
                <a:latin typeface="Marcellus" pitchFamily="34" charset="0"/>
                <a:ea typeface="Marcellus" pitchFamily="34" charset="-122"/>
                <a:cs typeface="Marcellus" pitchFamily="34" charset="-120"/>
              </a:rPr>
              <a:t>Krzywa ROC</a:t>
            </a:r>
            <a:endParaRPr lang="en-US" sz="5100" dirty="0"/>
          </a:p>
        </p:txBody>
      </p:sp>
      <p:sp>
        <p:nvSpPr>
          <p:cNvPr id="5" name="Text 1"/>
          <p:cNvSpPr/>
          <p:nvPr/>
        </p:nvSpPr>
        <p:spPr>
          <a:xfrm>
            <a:off x="793790" y="3377803"/>
            <a:ext cx="3260646" cy="423863"/>
          </a:xfrm>
          <a:prstGeom prst="rect">
            <a:avLst/>
          </a:prstGeom>
          <a:noFill/>
          <a:ln/>
        </p:spPr>
        <p:txBody>
          <a:bodyPr wrap="none" lIns="0" tIns="0" rIns="0" bIns="0" rtlCol="0" anchor="t"/>
          <a:lstStyle/>
          <a:p>
            <a:pPr algn="l" indent="0" marL="0">
              <a:lnSpc>
                <a:spcPts val="3300"/>
              </a:lnSpc>
              <a:buNone/>
            </a:pPr>
            <a:r>
              <a:rPr lang="en-US" sz="2550" dirty="0">
                <a:solidFill>
                  <a:srgbClr val="532418"/>
                </a:solidFill>
                <a:latin typeface="Marcellus" pitchFamily="34" charset="0"/>
                <a:ea typeface="Marcellus" pitchFamily="34" charset="-122"/>
                <a:cs typeface="Marcellus" pitchFamily="34" charset="-120"/>
              </a:rPr>
              <a:t>Jak działa ROC?</a:t>
            </a:r>
            <a:endParaRPr lang="en-US" sz="2550" dirty="0"/>
          </a:p>
        </p:txBody>
      </p:sp>
      <p:sp>
        <p:nvSpPr>
          <p:cNvPr id="6" name="Text 2"/>
          <p:cNvSpPr/>
          <p:nvPr/>
        </p:nvSpPr>
        <p:spPr>
          <a:xfrm>
            <a:off x="793790" y="4141827"/>
            <a:ext cx="7556421" cy="884396"/>
          </a:xfrm>
          <a:prstGeom prst="rect">
            <a:avLst/>
          </a:prstGeom>
          <a:noFill/>
          <a:ln/>
        </p:spPr>
        <p:txBody>
          <a:bodyPr wrap="square" lIns="0" tIns="0" rIns="0" bIns="0" rtlCol="0" anchor="t"/>
          <a:lstStyle/>
          <a:p>
            <a:pPr algn="l" indent="0" marL="0">
              <a:lnSpc>
                <a:spcPts val="2300"/>
              </a:lnSpc>
              <a:buNone/>
            </a:pPr>
            <a:r>
              <a:rPr lang="en-US" sz="1750" dirty="0">
                <a:solidFill>
                  <a:srgbClr val="67534F"/>
                </a:solidFill>
                <a:latin typeface="Montserrat" pitchFamily="34" charset="0"/>
                <a:ea typeface="Montserrat" pitchFamily="34" charset="-122"/>
                <a:cs typeface="Montserrat" pitchFamily="34" charset="-120"/>
              </a:rPr>
              <a:t>Krzywa ROC pokazuje zależność między True Positive Rate (TPR = Recall) a False Positive Rate (FPR) dla różnych progów decyzyjnych.</a:t>
            </a:r>
            <a:endParaRPr lang="en-US" sz="1750" dirty="0"/>
          </a:p>
        </p:txBody>
      </p:sp>
      <p:sp>
        <p:nvSpPr>
          <p:cNvPr id="7" name="Text 3"/>
          <p:cNvSpPr/>
          <p:nvPr/>
        </p:nvSpPr>
        <p:spPr>
          <a:xfrm>
            <a:off x="793790" y="5366385"/>
            <a:ext cx="3260646" cy="423863"/>
          </a:xfrm>
          <a:prstGeom prst="rect">
            <a:avLst/>
          </a:prstGeom>
          <a:noFill/>
          <a:ln/>
        </p:spPr>
        <p:txBody>
          <a:bodyPr wrap="none" lIns="0" tIns="0" rIns="0" bIns="0" rtlCol="0" anchor="t"/>
          <a:lstStyle/>
          <a:p>
            <a:pPr algn="l" indent="0" marL="0">
              <a:lnSpc>
                <a:spcPts val="3300"/>
              </a:lnSpc>
              <a:buNone/>
            </a:pPr>
            <a:endParaRPr lang="en-US" sz="2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93790" y="1059775"/>
            <a:ext cx="6166842" cy="6110049"/>
          </a:xfrm>
          <a:prstGeom prst="rect">
            <a:avLst/>
          </a:prstGeom>
        </p:spPr>
      </p:pic>
      <p:sp>
        <p:nvSpPr>
          <p:cNvPr id="3" name="Text 0"/>
          <p:cNvSpPr/>
          <p:nvPr/>
        </p:nvSpPr>
        <p:spPr>
          <a:xfrm>
            <a:off x="7599521" y="2882503"/>
            <a:ext cx="4224814" cy="423863"/>
          </a:xfrm>
          <a:prstGeom prst="rect">
            <a:avLst/>
          </a:prstGeom>
          <a:noFill/>
          <a:ln/>
        </p:spPr>
        <p:txBody>
          <a:bodyPr wrap="none" lIns="0" tIns="0" rIns="0" bIns="0" rtlCol="0" anchor="t"/>
          <a:lstStyle/>
          <a:p>
            <a:pPr algn="l" indent="0" marL="0">
              <a:lnSpc>
                <a:spcPts val="3300"/>
              </a:lnSpc>
              <a:buNone/>
            </a:pPr>
            <a:r>
              <a:rPr lang="en-US" sz="2550" dirty="0">
                <a:solidFill>
                  <a:srgbClr val="532418"/>
                </a:solidFill>
                <a:latin typeface="Marcellus" pitchFamily="34" charset="0"/>
                <a:ea typeface="Marcellus" pitchFamily="34" charset="-122"/>
                <a:cs typeface="Marcellus" pitchFamily="34" charset="-120"/>
              </a:rPr>
              <a:t>AUC (Area Under the Curve)</a:t>
            </a:r>
            <a:endParaRPr lang="en-US" sz="2550" dirty="0"/>
          </a:p>
        </p:txBody>
      </p:sp>
      <p:sp>
        <p:nvSpPr>
          <p:cNvPr id="4" name="Text 1"/>
          <p:cNvSpPr/>
          <p:nvPr/>
        </p:nvSpPr>
        <p:spPr>
          <a:xfrm>
            <a:off x="7599521" y="3533180"/>
            <a:ext cx="6244709" cy="294799"/>
          </a:xfrm>
          <a:prstGeom prst="rect">
            <a:avLst/>
          </a:prstGeom>
          <a:noFill/>
          <a:ln/>
        </p:spPr>
        <p:txBody>
          <a:bodyPr wrap="none" lIns="0" tIns="0" rIns="0" bIns="0" rtlCol="0" anchor="t"/>
          <a:lstStyle/>
          <a:p>
            <a:pPr algn="l" marL="342900" indent="-342900">
              <a:lnSpc>
                <a:spcPts val="2300"/>
              </a:lnSpc>
              <a:buSzPct val="100000"/>
              <a:buChar char="•"/>
            </a:pPr>
            <a:r>
              <a:rPr lang="en-US" sz="1750" dirty="0">
                <a:solidFill>
                  <a:srgbClr val="67534F"/>
                </a:solidFill>
                <a:latin typeface="Montserrat" pitchFamily="34" charset="0"/>
                <a:ea typeface="Montserrat" pitchFamily="34" charset="-122"/>
                <a:cs typeface="Montserrat" pitchFamily="34" charset="-120"/>
              </a:rPr>
              <a:t>AUC = 1 oznacza klasyfikator doskonały,</a:t>
            </a:r>
            <a:endParaRPr lang="en-US" sz="1750" dirty="0"/>
          </a:p>
        </p:txBody>
      </p:sp>
      <p:sp>
        <p:nvSpPr>
          <p:cNvPr id="5" name="Text 2"/>
          <p:cNvSpPr/>
          <p:nvPr/>
        </p:nvSpPr>
        <p:spPr>
          <a:xfrm>
            <a:off x="7599521" y="3907274"/>
            <a:ext cx="6244709" cy="294799"/>
          </a:xfrm>
          <a:prstGeom prst="rect">
            <a:avLst/>
          </a:prstGeom>
          <a:noFill/>
          <a:ln/>
        </p:spPr>
        <p:txBody>
          <a:bodyPr wrap="none" lIns="0" tIns="0" rIns="0" bIns="0" rtlCol="0" anchor="t"/>
          <a:lstStyle/>
          <a:p>
            <a:pPr algn="l" marL="342900" indent="-342900">
              <a:lnSpc>
                <a:spcPts val="2300"/>
              </a:lnSpc>
              <a:buSzPct val="100000"/>
              <a:buChar char="•"/>
            </a:pPr>
            <a:r>
              <a:rPr lang="en-US" sz="1750" dirty="0">
                <a:solidFill>
                  <a:srgbClr val="67534F"/>
                </a:solidFill>
                <a:latin typeface="Montserrat" pitchFamily="34" charset="0"/>
                <a:ea typeface="Montserrat" pitchFamily="34" charset="-122"/>
                <a:cs typeface="Montserrat" pitchFamily="34" charset="-120"/>
              </a:rPr>
              <a:t>AUC = 0.5 oznacza klasyfikator losowy,</a:t>
            </a:r>
            <a:endParaRPr lang="en-US" sz="1750" dirty="0"/>
          </a:p>
        </p:txBody>
      </p:sp>
      <p:sp>
        <p:nvSpPr>
          <p:cNvPr id="6" name="Text 3"/>
          <p:cNvSpPr/>
          <p:nvPr/>
        </p:nvSpPr>
        <p:spPr>
          <a:xfrm>
            <a:off x="7599521" y="4281368"/>
            <a:ext cx="6244709" cy="589598"/>
          </a:xfrm>
          <a:prstGeom prst="rect">
            <a:avLst/>
          </a:prstGeom>
          <a:noFill/>
          <a:ln/>
        </p:spPr>
        <p:txBody>
          <a:bodyPr wrap="square" lIns="0" tIns="0" rIns="0" bIns="0" rtlCol="0" anchor="t"/>
          <a:lstStyle/>
          <a:p>
            <a:pPr algn="l" marL="342900" indent="-342900">
              <a:lnSpc>
                <a:spcPts val="2300"/>
              </a:lnSpc>
              <a:buSzPct val="100000"/>
              <a:buChar char="•"/>
            </a:pPr>
            <a:r>
              <a:rPr lang="en-US" sz="1750" dirty="0">
                <a:solidFill>
                  <a:srgbClr val="67534F"/>
                </a:solidFill>
                <a:latin typeface="Montserrat" pitchFamily="34" charset="0"/>
                <a:ea typeface="Montserrat" pitchFamily="34" charset="-122"/>
                <a:cs typeface="Montserrat" pitchFamily="34" charset="-120"/>
              </a:rPr>
              <a:t>AUC poniżej 0.5 wskazuje na klasyfikator gorszy niż losowy (np. błędnie zdefiniowane klasy).</a:t>
            </a:r>
            <a:endParaRPr lang="en-US" sz="1750" dirty="0"/>
          </a:p>
        </p:txBody>
      </p:sp>
      <p:sp>
        <p:nvSpPr>
          <p:cNvPr id="7" name="Text 4"/>
          <p:cNvSpPr/>
          <p:nvPr/>
        </p:nvSpPr>
        <p:spPr>
          <a:xfrm>
            <a:off x="7599521" y="5075039"/>
            <a:ext cx="6244709" cy="294799"/>
          </a:xfrm>
          <a:prstGeom prst="rect">
            <a:avLst/>
          </a:prstGeom>
          <a:noFill/>
          <a:ln/>
        </p:spPr>
        <p:txBody>
          <a:bodyPr wrap="none" lIns="0" tIns="0" rIns="0" bIns="0" rtlCol="0" anchor="t"/>
          <a:lstStyle/>
          <a:p>
            <a:pPr algn="l" indent="0" marL="0">
              <a:lnSpc>
                <a:spcPts val="2300"/>
              </a:lnSpc>
              <a:buNone/>
            </a:pP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68881" y="446961"/>
            <a:ext cx="4941451" cy="607457"/>
          </a:xfrm>
          <a:prstGeom prst="rect">
            <a:avLst/>
          </a:prstGeom>
          <a:noFill/>
          <a:ln/>
        </p:spPr>
        <p:txBody>
          <a:bodyPr wrap="none" lIns="0" tIns="0" rIns="0" bIns="0" rtlCol="0" anchor="t"/>
          <a:lstStyle/>
          <a:p>
            <a:pPr algn="l" indent="0" marL="0">
              <a:lnSpc>
                <a:spcPts val="4750"/>
              </a:lnSpc>
              <a:buNone/>
            </a:pPr>
            <a:r>
              <a:rPr lang="en-US" sz="3650" dirty="0">
                <a:solidFill>
                  <a:srgbClr val="532418"/>
                </a:solidFill>
                <a:latin typeface="Marcellus" pitchFamily="34" charset="0"/>
                <a:ea typeface="Marcellus" pitchFamily="34" charset="-122"/>
                <a:cs typeface="Marcellus" pitchFamily="34" charset="-120"/>
              </a:rPr>
              <a:t>Krzywa Precision-Recall</a:t>
            </a:r>
            <a:endParaRPr lang="en-US" sz="3650" dirty="0"/>
          </a:p>
        </p:txBody>
      </p:sp>
      <p:sp>
        <p:nvSpPr>
          <p:cNvPr id="3" name="Text 1"/>
          <p:cNvSpPr/>
          <p:nvPr/>
        </p:nvSpPr>
        <p:spPr>
          <a:xfrm>
            <a:off x="568881" y="1460659"/>
            <a:ext cx="2336483" cy="303609"/>
          </a:xfrm>
          <a:prstGeom prst="rect">
            <a:avLst/>
          </a:prstGeom>
          <a:noFill/>
          <a:ln/>
        </p:spPr>
        <p:txBody>
          <a:bodyPr wrap="none" lIns="0" tIns="0" rIns="0" bIns="0" rtlCol="0" anchor="t"/>
          <a:lstStyle/>
          <a:p>
            <a:pPr algn="l" indent="0" marL="0">
              <a:lnSpc>
                <a:spcPts val="2350"/>
              </a:lnSpc>
              <a:buNone/>
            </a:pPr>
            <a:r>
              <a:rPr lang="en-US" sz="1800" dirty="0">
                <a:solidFill>
                  <a:srgbClr val="532418"/>
                </a:solidFill>
                <a:latin typeface="Marcellus" pitchFamily="34" charset="0"/>
                <a:ea typeface="Marcellus" pitchFamily="34" charset="-122"/>
                <a:cs typeface="Marcellus" pitchFamily="34" charset="-120"/>
              </a:rPr>
              <a:t>Dlaczego PR-AUC?</a:t>
            </a:r>
            <a:endParaRPr lang="en-US" sz="1800" dirty="0"/>
          </a:p>
        </p:txBody>
      </p:sp>
      <p:sp>
        <p:nvSpPr>
          <p:cNvPr id="4" name="Text 2"/>
          <p:cNvSpPr/>
          <p:nvPr/>
        </p:nvSpPr>
        <p:spPr>
          <a:xfrm>
            <a:off x="568881" y="1926788"/>
            <a:ext cx="5159097" cy="422434"/>
          </a:xfrm>
          <a:prstGeom prst="rect">
            <a:avLst/>
          </a:prstGeom>
          <a:noFill/>
          <a:ln/>
        </p:spPr>
        <p:txBody>
          <a:bodyPr wrap="square" lIns="0" tIns="0" rIns="0" bIns="0" rtlCol="0" anchor="t"/>
          <a:lstStyle/>
          <a:p>
            <a:pPr algn="l" indent="0" marL="0">
              <a:lnSpc>
                <a:spcPts val="1650"/>
              </a:lnSpc>
              <a:buNone/>
            </a:pPr>
            <a:r>
              <a:rPr lang="en-US" sz="1250" dirty="0">
                <a:solidFill>
                  <a:srgbClr val="67534F"/>
                </a:solidFill>
                <a:latin typeface="Montserrat" pitchFamily="34" charset="0"/>
                <a:ea typeface="Montserrat" pitchFamily="34" charset="-122"/>
                <a:cs typeface="Montserrat" pitchFamily="34" charset="-120"/>
              </a:rPr>
              <a:t>Szczególnie ważne przy </a:t>
            </a:r>
            <a:pPr algn="l" indent="0" marL="0">
              <a:lnSpc>
                <a:spcPts val="1650"/>
              </a:lnSpc>
              <a:buNone/>
            </a:pPr>
            <a:r>
              <a:rPr lang="en-US" sz="1250" b="1" dirty="0">
                <a:solidFill>
                  <a:srgbClr val="67534F"/>
                </a:solidFill>
                <a:latin typeface="Montserrat" pitchFamily="34" charset="0"/>
                <a:ea typeface="Montserrat" pitchFamily="34" charset="-122"/>
                <a:cs typeface="Montserrat" pitchFamily="34" charset="-120"/>
              </a:rPr>
              <a:t>niezbalansowanych klasach</a:t>
            </a:r>
            <a:pPr algn="l" indent="0" marL="0">
              <a:lnSpc>
                <a:spcPts val="1650"/>
              </a:lnSpc>
              <a:buNone/>
            </a:pPr>
            <a:r>
              <a:rPr lang="en-US" sz="1250" dirty="0">
                <a:solidFill>
                  <a:srgbClr val="67534F"/>
                </a:solidFill>
                <a:latin typeface="Montserrat" pitchFamily="34" charset="0"/>
                <a:ea typeface="Montserrat" pitchFamily="34" charset="-122"/>
                <a:cs typeface="Montserrat" pitchFamily="34" charset="-120"/>
              </a:rPr>
              <a:t> (np. 1 chory na 100 zdrowych).</a:t>
            </a:r>
            <a:endParaRPr lang="en-US" sz="1250" dirty="0"/>
          </a:p>
        </p:txBody>
      </p:sp>
      <p:sp>
        <p:nvSpPr>
          <p:cNvPr id="5" name="Text 3"/>
          <p:cNvSpPr/>
          <p:nvPr/>
        </p:nvSpPr>
        <p:spPr>
          <a:xfrm>
            <a:off x="568881" y="2495431"/>
            <a:ext cx="5159097" cy="422434"/>
          </a:xfrm>
          <a:prstGeom prst="rect">
            <a:avLst/>
          </a:prstGeom>
          <a:noFill/>
          <a:ln/>
        </p:spPr>
        <p:txBody>
          <a:bodyPr wrap="square" lIns="0" tIns="0" rIns="0" bIns="0" rtlCol="0" anchor="t"/>
          <a:lstStyle/>
          <a:p>
            <a:pPr algn="l" indent="0" marL="0">
              <a:lnSpc>
                <a:spcPts val="1650"/>
              </a:lnSpc>
              <a:buNone/>
            </a:pPr>
            <a:r>
              <a:rPr lang="en-US" sz="1250" b="1" dirty="0">
                <a:solidFill>
                  <a:srgbClr val="67534F"/>
                </a:solidFill>
                <a:latin typeface="Montserrat" pitchFamily="34" charset="0"/>
                <a:ea typeface="Montserrat" pitchFamily="34" charset="-122"/>
                <a:cs typeface="Montserrat" pitchFamily="34" charset="-120"/>
              </a:rPr>
              <a:t>Average Precision = 0.887</a:t>
            </a:r>
            <a:pPr algn="l" indent="0" marL="0">
              <a:lnSpc>
                <a:spcPts val="1650"/>
              </a:lnSpc>
              <a:buNone/>
            </a:pPr>
            <a:r>
              <a:rPr lang="en-US" sz="1250" dirty="0">
                <a:solidFill>
                  <a:srgbClr val="67534F"/>
                </a:solidFill>
                <a:latin typeface="Montserrat" pitchFamily="34" charset="0"/>
                <a:ea typeface="Montserrat" pitchFamily="34" charset="-122"/>
                <a:cs typeface="Montserrat" pitchFamily="34" charset="-120"/>
              </a:rPr>
              <a:t> – model utrzymuje wysoką precision przy rosnącym recall.</a:t>
            </a:r>
            <a:endParaRPr lang="en-US" sz="1250" dirty="0"/>
          </a:p>
        </p:txBody>
      </p:sp>
      <p:sp>
        <p:nvSpPr>
          <p:cNvPr id="6" name="Text 4"/>
          <p:cNvSpPr/>
          <p:nvPr/>
        </p:nvSpPr>
        <p:spPr>
          <a:xfrm>
            <a:off x="568881" y="3064073"/>
            <a:ext cx="5159097" cy="211217"/>
          </a:xfrm>
          <a:prstGeom prst="rect">
            <a:avLst/>
          </a:prstGeom>
          <a:noFill/>
          <a:ln/>
        </p:spPr>
        <p:txBody>
          <a:bodyPr wrap="none" lIns="0" tIns="0" rIns="0" bIns="0" rtlCol="0" anchor="t"/>
          <a:lstStyle/>
          <a:p>
            <a:pPr algn="l" indent="0" marL="0">
              <a:lnSpc>
                <a:spcPts val="1650"/>
              </a:lnSpc>
              <a:buNone/>
            </a:pPr>
            <a:r>
              <a:rPr lang="en-US" sz="1250" dirty="0">
                <a:solidFill>
                  <a:srgbClr val="67534F"/>
                </a:solidFill>
                <a:latin typeface="Montserrat" pitchFamily="34" charset="0"/>
                <a:ea typeface="Montserrat" pitchFamily="34" charset="-122"/>
                <a:cs typeface="Montserrat" pitchFamily="34" charset="-120"/>
              </a:rPr>
              <a:t>Linia bazowa (prevalence) = 0.40 – losowy klasyfikator.</a:t>
            </a:r>
            <a:endParaRPr lang="en-US" sz="1250" dirty="0"/>
          </a:p>
        </p:txBody>
      </p:sp>
      <p:pic>
        <p:nvPicPr>
          <p:cNvPr id="7" name="Image 0" descr="preencoded.png">    </p:cNvPr>
          <p:cNvPicPr>
            <a:picLocks noChangeAspect="1"/>
          </p:cNvPicPr>
          <p:nvPr/>
        </p:nvPicPr>
        <p:blipFill>
          <a:blip r:embed="rId1"/>
          <a:stretch>
            <a:fillRect/>
          </a:stretch>
        </p:blipFill>
        <p:spPr>
          <a:xfrm>
            <a:off x="6132076" y="1480899"/>
            <a:ext cx="5188029" cy="5150287"/>
          </a:xfrm>
          <a:prstGeom prst="rect">
            <a:avLst/>
          </a:prstGeom>
        </p:spPr>
      </p:pic>
      <p:sp>
        <p:nvSpPr>
          <p:cNvPr id="8" name="Text 5"/>
          <p:cNvSpPr/>
          <p:nvPr/>
        </p:nvSpPr>
        <p:spPr>
          <a:xfrm>
            <a:off x="812602" y="7179469"/>
            <a:ext cx="13248918" cy="422434"/>
          </a:xfrm>
          <a:prstGeom prst="rect">
            <a:avLst/>
          </a:prstGeom>
          <a:noFill/>
          <a:ln/>
        </p:spPr>
        <p:txBody>
          <a:bodyPr wrap="square" lIns="0" tIns="0" rIns="0" bIns="0" rtlCol="0" anchor="t"/>
          <a:lstStyle/>
          <a:p>
            <a:pPr algn="l" indent="0" marL="0">
              <a:lnSpc>
                <a:spcPts val="1650"/>
              </a:lnSpc>
              <a:buNone/>
            </a:pPr>
            <a:r>
              <a:rPr lang="en-US" sz="1250" b="1" dirty="0">
                <a:solidFill>
                  <a:srgbClr val="67534F"/>
                </a:solidFill>
                <a:latin typeface="Montserrat" pitchFamily="34" charset="0"/>
                <a:ea typeface="Montserrat" pitchFamily="34" charset="-122"/>
                <a:cs typeface="Montserrat" pitchFamily="34" charset="-120"/>
              </a:rPr>
              <a:t>Kiedy używać PR vs ROC?</a:t>
            </a:r>
            <a:pPr algn="l" indent="0" marL="0">
              <a:lnSpc>
                <a:spcPts val="1650"/>
              </a:lnSpc>
              <a:buNone/>
            </a:pPr>
            <a:r>
              <a:rPr lang="en-US" sz="1250" dirty="0">
                <a:solidFill>
                  <a:srgbClr val="67534F"/>
                </a:solidFill>
                <a:latin typeface="Montserrat" pitchFamily="34" charset="0"/>
                <a:ea typeface="Montserrat" pitchFamily="34" charset="-122"/>
                <a:cs typeface="Montserrat" pitchFamily="34" charset="-120"/>
              </a:rPr>
              <a:t> PR lepiej ocenia modele przy niezrównoważonych klasach i gdy ważne są fałszywe alarmy. ROC bywa zbyt optymistyczny w takich warunkach.</a:t>
            </a:r>
            <a:endParaRPr lang="en-US" sz="1250" dirty="0"/>
          </a:p>
        </p:txBody>
      </p:sp>
      <p:sp>
        <p:nvSpPr>
          <p:cNvPr id="9" name="Shape 6"/>
          <p:cNvSpPr/>
          <p:nvPr/>
        </p:nvSpPr>
        <p:spPr>
          <a:xfrm>
            <a:off x="568881" y="6996708"/>
            <a:ext cx="22860" cy="787956"/>
          </a:xfrm>
          <a:prstGeom prst="rect">
            <a:avLst/>
          </a:prstGeom>
          <a:solidFill>
            <a:srgbClr val="FF954F"/>
          </a:solidFill>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242417"/>
            <a:ext cx="6521291" cy="847725"/>
          </a:xfrm>
          <a:prstGeom prst="rect">
            <a:avLst/>
          </a:prstGeom>
          <a:noFill/>
          <a:ln/>
        </p:spPr>
        <p:txBody>
          <a:bodyPr wrap="none" lIns="0" tIns="0" rIns="0" bIns="0" rtlCol="0" anchor="t"/>
          <a:lstStyle/>
          <a:p>
            <a:pPr algn="l" indent="0" marL="0">
              <a:lnSpc>
                <a:spcPts val="6650"/>
              </a:lnSpc>
              <a:buNone/>
            </a:pPr>
            <a:r>
              <a:rPr lang="en-US" sz="5100" dirty="0">
                <a:solidFill>
                  <a:srgbClr val="532418"/>
                </a:solidFill>
                <a:latin typeface="Marcellus" pitchFamily="34" charset="0"/>
                <a:ea typeface="Marcellus" pitchFamily="34" charset="-122"/>
                <a:cs typeface="Marcellus" pitchFamily="34" charset="-120"/>
              </a:rPr>
              <a:t>Metryki Regresji</a:t>
            </a:r>
            <a:endParaRPr lang="en-US" sz="5100" dirty="0"/>
          </a:p>
        </p:txBody>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93790" y="2543770"/>
            <a:ext cx="680442" cy="680442"/>
          </a:xfrm>
          <a:prstGeom prst="rect">
            <a:avLst/>
          </a:prstGeom>
        </p:spPr>
      </p:pic>
      <p:sp>
        <p:nvSpPr>
          <p:cNvPr id="4" name="Text 1"/>
          <p:cNvSpPr/>
          <p:nvPr/>
        </p:nvSpPr>
        <p:spPr>
          <a:xfrm>
            <a:off x="793790" y="3507700"/>
            <a:ext cx="4092059" cy="423863"/>
          </a:xfrm>
          <a:prstGeom prst="rect">
            <a:avLst/>
          </a:prstGeom>
          <a:noFill/>
          <a:ln/>
        </p:spPr>
        <p:txBody>
          <a:bodyPr wrap="none" lIns="0" tIns="0" rIns="0" bIns="0" rtlCol="0" anchor="t"/>
          <a:lstStyle/>
          <a:p>
            <a:pPr algn="l" indent="0" marL="0">
              <a:lnSpc>
                <a:spcPts val="3300"/>
              </a:lnSpc>
              <a:buNone/>
            </a:pPr>
            <a:r>
              <a:rPr lang="en-US" sz="2550" dirty="0">
                <a:solidFill>
                  <a:srgbClr val="67534F"/>
                </a:solidFill>
                <a:latin typeface="Marcellus" pitchFamily="34" charset="0"/>
                <a:ea typeface="Marcellus" pitchFamily="34" charset="-122"/>
                <a:cs typeface="Marcellus" pitchFamily="34" charset="-120"/>
              </a:rPr>
              <a:t>MAE (Mean Absolute Error)</a:t>
            </a:r>
            <a:endParaRPr lang="en-US" sz="2550" dirty="0"/>
          </a:p>
        </p:txBody>
      </p:sp>
      <p:sp>
        <p:nvSpPr>
          <p:cNvPr id="5" name="Text 2"/>
          <p:cNvSpPr/>
          <p:nvPr/>
        </p:nvSpPr>
        <p:spPr>
          <a:xfrm>
            <a:off x="793790" y="4067651"/>
            <a:ext cx="4158615" cy="884396"/>
          </a:xfrm>
          <a:prstGeom prst="rect">
            <a:avLst/>
          </a:prstGeom>
          <a:noFill/>
          <a:ln/>
        </p:spPr>
        <p:txBody>
          <a:bodyPr wrap="square" lIns="0" tIns="0" rIns="0" bIns="0" rtlCol="0" anchor="t"/>
          <a:lstStyle/>
          <a:p>
            <a:pPr algn="l" indent="0" marL="0">
              <a:lnSpc>
                <a:spcPts val="2300"/>
              </a:lnSpc>
              <a:buNone/>
            </a:pPr>
            <a:r>
              <a:rPr lang="en-US" sz="1750" dirty="0">
                <a:solidFill>
                  <a:srgbClr val="67534F"/>
                </a:solidFill>
                <a:latin typeface="Montserrat" pitchFamily="34" charset="0"/>
                <a:ea typeface="Montserrat" pitchFamily="34" charset="-122"/>
                <a:cs typeface="Montserrat" pitchFamily="34" charset="-120"/>
              </a:rPr>
              <a:t>Średnio, o ile jednostek się mylimy. Łatwy do interpretacji – np. "średnio mylimy się o 2.1 złotych".</a:t>
            </a:r>
            <a:endParaRPr lang="en-US" sz="1750" dirty="0"/>
          </a:p>
        </p:txBody>
      </p:sp>
      <p:sp>
        <p:nvSpPr>
          <p:cNvPr id="6" name="Text 3"/>
          <p:cNvSpPr/>
          <p:nvPr/>
        </p:nvSpPr>
        <p:spPr>
          <a:xfrm>
            <a:off x="793790" y="5239107"/>
            <a:ext cx="4158615" cy="958929"/>
          </a:xfrm>
          <a:prstGeom prst="rect">
            <a:avLst/>
          </a:prstGeom>
          <a:noFill/>
          <a:ln/>
        </p:spPr>
        <p:txBody>
          <a:bodyPr wrap="square" lIns="0" tIns="0" rIns="0" bIns="0" rtlCol="0" anchor="t"/>
          <a:lstStyle/>
          <a:p>
            <a:pPr algn="l" indent="0" marL="0">
              <a:lnSpc>
                <a:spcPts val="2600"/>
              </a:lnSpc>
              <a:buNone/>
            </a:pPr>
            <a:endParaRPr lang="en-US" sz="2000" dirty="0"/>
          </a:p>
        </p:txBody>
      </p:sp>
      <p:pic>
        <p:nvPicPr>
          <p:cNvPr id="7" name="Image 1" descr="preencoded.png">    </p:cNvPr>
          <p:cNvPicPr>
            <a:picLocks noChangeAspect="1"/>
          </p:cNvPicPr>
          <p:nvPr/>
        </p:nvPicPr>
        <p:blipFill>
          <a:blip r:embed="rId3"/>
          <a:stretch>
            <a:fillRect/>
          </a:stretch>
        </p:blipFill>
        <p:spPr>
          <a:xfrm>
            <a:off x="793790" y="5239107"/>
            <a:ext cx="4158615" cy="958929"/>
          </a:xfrm>
          <a:prstGeom prst="rect">
            <a:avLst/>
          </a:prstGeom>
        </p:spPr>
      </p:pic>
      <p:pic>
        <p:nvPicPr>
          <p:cNvPr id="8"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35893" y="2543770"/>
            <a:ext cx="680442" cy="680442"/>
          </a:xfrm>
          <a:prstGeom prst="rect">
            <a:avLst/>
          </a:prstGeom>
        </p:spPr>
      </p:pic>
      <p:sp>
        <p:nvSpPr>
          <p:cNvPr id="9" name="Text 4"/>
          <p:cNvSpPr/>
          <p:nvPr/>
        </p:nvSpPr>
        <p:spPr>
          <a:xfrm>
            <a:off x="5235893" y="3507700"/>
            <a:ext cx="4158615" cy="847725"/>
          </a:xfrm>
          <a:prstGeom prst="rect">
            <a:avLst/>
          </a:prstGeom>
          <a:noFill/>
          <a:ln/>
        </p:spPr>
        <p:txBody>
          <a:bodyPr wrap="square" lIns="0" tIns="0" rIns="0" bIns="0" rtlCol="0" anchor="t"/>
          <a:lstStyle/>
          <a:p>
            <a:pPr algn="l" indent="0" marL="0">
              <a:lnSpc>
                <a:spcPts val="3300"/>
              </a:lnSpc>
              <a:buNone/>
            </a:pPr>
            <a:r>
              <a:rPr lang="en-US" sz="2550" dirty="0">
                <a:solidFill>
                  <a:srgbClr val="67534F"/>
                </a:solidFill>
                <a:latin typeface="Marcellus" pitchFamily="34" charset="0"/>
                <a:ea typeface="Marcellus" pitchFamily="34" charset="-122"/>
                <a:cs typeface="Marcellus" pitchFamily="34" charset="-120"/>
              </a:rPr>
              <a:t>RMSE (Root Mean Squared Error)</a:t>
            </a:r>
            <a:endParaRPr lang="en-US" sz="2550" dirty="0"/>
          </a:p>
        </p:txBody>
      </p:sp>
      <p:sp>
        <p:nvSpPr>
          <p:cNvPr id="10" name="Text 5"/>
          <p:cNvSpPr/>
          <p:nvPr/>
        </p:nvSpPr>
        <p:spPr>
          <a:xfrm>
            <a:off x="5235893" y="4491514"/>
            <a:ext cx="4158615" cy="1179195"/>
          </a:xfrm>
          <a:prstGeom prst="rect">
            <a:avLst/>
          </a:prstGeom>
          <a:noFill/>
          <a:ln/>
        </p:spPr>
        <p:txBody>
          <a:bodyPr wrap="square" lIns="0" tIns="0" rIns="0" bIns="0" rtlCol="0" anchor="t"/>
          <a:lstStyle/>
          <a:p>
            <a:pPr algn="l" indent="0" marL="0">
              <a:lnSpc>
                <a:spcPts val="2300"/>
              </a:lnSpc>
              <a:buNone/>
            </a:pPr>
            <a:r>
              <a:rPr lang="en-US" sz="1750" dirty="0">
                <a:solidFill>
                  <a:srgbClr val="67534F"/>
                </a:solidFill>
                <a:latin typeface="Montserrat" pitchFamily="34" charset="0"/>
                <a:ea typeface="Montserrat" pitchFamily="34" charset="-122"/>
                <a:cs typeface="Montserrat" pitchFamily="34" charset="-120"/>
              </a:rPr>
              <a:t>Karze duże błędy mocniej niż MAE. Przydaje się, gdy zależy nam na ograniczeniu rzadkich, ale dużych pomyłek.</a:t>
            </a:r>
            <a:endParaRPr lang="en-US" sz="1750" dirty="0"/>
          </a:p>
        </p:txBody>
      </p:sp>
      <p:sp>
        <p:nvSpPr>
          <p:cNvPr id="11" name="Text 6"/>
          <p:cNvSpPr/>
          <p:nvPr/>
        </p:nvSpPr>
        <p:spPr>
          <a:xfrm>
            <a:off x="5235893" y="5957768"/>
            <a:ext cx="4158615" cy="1029295"/>
          </a:xfrm>
          <a:prstGeom prst="rect">
            <a:avLst/>
          </a:prstGeom>
          <a:noFill/>
          <a:ln/>
        </p:spPr>
        <p:txBody>
          <a:bodyPr wrap="square" lIns="0" tIns="0" rIns="0" bIns="0" rtlCol="0" anchor="t"/>
          <a:lstStyle/>
          <a:p>
            <a:pPr algn="l" indent="0" marL="0">
              <a:lnSpc>
                <a:spcPts val="2600"/>
              </a:lnSpc>
              <a:buNone/>
            </a:pPr>
            <a:endParaRPr lang="en-US" sz="2000" dirty="0"/>
          </a:p>
        </p:txBody>
      </p:sp>
      <p:pic>
        <p:nvPicPr>
          <p:cNvPr id="12" name="Image 3" descr="preencoded.png">    </p:cNvPr>
          <p:cNvPicPr>
            <a:picLocks noChangeAspect="1"/>
          </p:cNvPicPr>
          <p:nvPr/>
        </p:nvPicPr>
        <p:blipFill>
          <a:blip r:embed="rId6"/>
          <a:stretch>
            <a:fillRect/>
          </a:stretch>
        </p:blipFill>
        <p:spPr>
          <a:xfrm>
            <a:off x="5235893" y="5957768"/>
            <a:ext cx="4158615" cy="1029295"/>
          </a:xfrm>
          <a:prstGeom prst="rect">
            <a:avLst/>
          </a:prstGeom>
        </p:spPr>
      </p:pic>
      <p:pic>
        <p:nvPicPr>
          <p:cNvPr id="13" name="Image 4"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77995" y="2543770"/>
            <a:ext cx="680442" cy="680442"/>
          </a:xfrm>
          <a:prstGeom prst="rect">
            <a:avLst/>
          </a:prstGeom>
        </p:spPr>
      </p:pic>
      <p:sp>
        <p:nvSpPr>
          <p:cNvPr id="14" name="Text 7"/>
          <p:cNvSpPr/>
          <p:nvPr/>
        </p:nvSpPr>
        <p:spPr>
          <a:xfrm>
            <a:off x="9677995" y="3507700"/>
            <a:ext cx="4158615" cy="847725"/>
          </a:xfrm>
          <a:prstGeom prst="rect">
            <a:avLst/>
          </a:prstGeom>
          <a:noFill/>
          <a:ln/>
        </p:spPr>
        <p:txBody>
          <a:bodyPr wrap="square" lIns="0" tIns="0" rIns="0" bIns="0" rtlCol="0" anchor="t"/>
          <a:lstStyle/>
          <a:p>
            <a:pPr algn="l" indent="0" marL="0">
              <a:lnSpc>
                <a:spcPts val="3300"/>
              </a:lnSpc>
              <a:buNone/>
            </a:pPr>
            <a:r>
              <a:rPr lang="en-US" sz="2550" dirty="0">
                <a:solidFill>
                  <a:srgbClr val="67534F"/>
                </a:solidFill>
                <a:latin typeface="Marcellus" pitchFamily="34" charset="0"/>
                <a:ea typeface="Marcellus" pitchFamily="34" charset="-122"/>
                <a:cs typeface="Marcellus" pitchFamily="34" charset="-120"/>
              </a:rPr>
              <a:t>R² (Coefficient of Determination)</a:t>
            </a:r>
            <a:endParaRPr lang="en-US" sz="2550" dirty="0"/>
          </a:p>
        </p:txBody>
      </p:sp>
      <p:sp>
        <p:nvSpPr>
          <p:cNvPr id="15" name="Text 8"/>
          <p:cNvSpPr/>
          <p:nvPr/>
        </p:nvSpPr>
        <p:spPr>
          <a:xfrm>
            <a:off x="9677995" y="4491514"/>
            <a:ext cx="4158615" cy="884396"/>
          </a:xfrm>
          <a:prstGeom prst="rect">
            <a:avLst/>
          </a:prstGeom>
          <a:noFill/>
          <a:ln/>
        </p:spPr>
        <p:txBody>
          <a:bodyPr wrap="square" lIns="0" tIns="0" rIns="0" bIns="0" rtlCol="0" anchor="t"/>
          <a:lstStyle/>
          <a:p>
            <a:pPr algn="l" indent="0" marL="0">
              <a:lnSpc>
                <a:spcPts val="2300"/>
              </a:lnSpc>
              <a:buNone/>
            </a:pPr>
            <a:r>
              <a:rPr lang="en-US" sz="1750" dirty="0">
                <a:solidFill>
                  <a:srgbClr val="67534F"/>
                </a:solidFill>
                <a:latin typeface="Montserrat" pitchFamily="34" charset="0"/>
                <a:ea typeface="Montserrat" pitchFamily="34" charset="-122"/>
                <a:cs typeface="Montserrat" pitchFamily="34" charset="-120"/>
              </a:rPr>
              <a:t>Ile procent wariancji danych udało się wyjaśnić. R²=1 → perfekcyjny, R²=0 → nie lepszy niż średnia.</a:t>
            </a:r>
            <a:endParaRPr lang="en-US" sz="1750" dirty="0"/>
          </a:p>
        </p:txBody>
      </p:sp>
      <p:sp>
        <p:nvSpPr>
          <p:cNvPr id="16" name="Text 9"/>
          <p:cNvSpPr/>
          <p:nvPr/>
        </p:nvSpPr>
        <p:spPr>
          <a:xfrm>
            <a:off x="9677995" y="5662970"/>
            <a:ext cx="4158615" cy="749379"/>
          </a:xfrm>
          <a:prstGeom prst="rect">
            <a:avLst/>
          </a:prstGeom>
          <a:noFill/>
          <a:ln/>
        </p:spPr>
        <p:txBody>
          <a:bodyPr wrap="square" lIns="0" tIns="0" rIns="0" bIns="0" rtlCol="0" anchor="t"/>
          <a:lstStyle/>
          <a:p>
            <a:pPr algn="l" indent="0" marL="0">
              <a:lnSpc>
                <a:spcPts val="2600"/>
              </a:lnSpc>
              <a:buNone/>
            </a:pPr>
            <a:endParaRPr lang="en-US" sz="2000" dirty="0"/>
          </a:p>
        </p:txBody>
      </p:sp>
      <p:pic>
        <p:nvPicPr>
          <p:cNvPr id="17" name="Image 5" descr="preencoded.png">    </p:cNvPr>
          <p:cNvPicPr>
            <a:picLocks noChangeAspect="1"/>
          </p:cNvPicPr>
          <p:nvPr/>
        </p:nvPicPr>
        <p:blipFill>
          <a:blip r:embed="rId9"/>
          <a:stretch>
            <a:fillRect/>
          </a:stretch>
        </p:blipFill>
        <p:spPr>
          <a:xfrm>
            <a:off x="9677995" y="5662970"/>
            <a:ext cx="4158615" cy="74937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51391" y="511850"/>
            <a:ext cx="5351502" cy="695682"/>
          </a:xfrm>
          <a:prstGeom prst="rect">
            <a:avLst/>
          </a:prstGeom>
          <a:noFill/>
          <a:ln/>
        </p:spPr>
        <p:txBody>
          <a:bodyPr wrap="none" lIns="0" tIns="0" rIns="0" bIns="0" rtlCol="0" anchor="t"/>
          <a:lstStyle/>
          <a:p>
            <a:pPr algn="l" indent="0" marL="0">
              <a:lnSpc>
                <a:spcPts val="5450"/>
              </a:lnSpc>
              <a:buNone/>
            </a:pPr>
            <a:r>
              <a:rPr lang="en-US" sz="4200" dirty="0">
                <a:solidFill>
                  <a:srgbClr val="532418"/>
                </a:solidFill>
                <a:latin typeface="Marcellus" pitchFamily="34" charset="0"/>
                <a:ea typeface="Marcellus" pitchFamily="34" charset="-122"/>
                <a:cs typeface="Marcellus" pitchFamily="34" charset="-120"/>
              </a:rPr>
              <a:t>Metryki Rankingowe</a:t>
            </a:r>
            <a:endParaRPr lang="en-US" sz="4200" dirty="0"/>
          </a:p>
        </p:txBody>
      </p:sp>
      <p:pic>
        <p:nvPicPr>
          <p:cNvPr id="3" name="Image 0" descr="preencoded.png">    </p:cNvPr>
          <p:cNvPicPr>
            <a:picLocks noChangeAspect="1"/>
          </p:cNvPicPr>
          <p:nvPr/>
        </p:nvPicPr>
        <p:blipFill>
          <a:blip r:embed="rId1"/>
          <a:stretch>
            <a:fillRect/>
          </a:stretch>
        </p:blipFill>
        <p:spPr>
          <a:xfrm>
            <a:off x="651391" y="1486733"/>
            <a:ext cx="930592" cy="1830229"/>
          </a:xfrm>
          <a:prstGeom prst="rect">
            <a:avLst/>
          </a:prstGeom>
        </p:spPr>
      </p:pic>
      <p:sp>
        <p:nvSpPr>
          <p:cNvPr id="4" name="Text 1"/>
          <p:cNvSpPr/>
          <p:nvPr/>
        </p:nvSpPr>
        <p:spPr>
          <a:xfrm>
            <a:off x="1768078" y="1672828"/>
            <a:ext cx="2675692" cy="347782"/>
          </a:xfrm>
          <a:prstGeom prst="rect">
            <a:avLst/>
          </a:prstGeom>
          <a:noFill/>
          <a:ln/>
        </p:spPr>
        <p:txBody>
          <a:bodyPr wrap="none" lIns="0" tIns="0" rIns="0" bIns="0" rtlCol="0" anchor="t"/>
          <a:lstStyle/>
          <a:p>
            <a:pPr algn="l" indent="0" marL="0">
              <a:lnSpc>
                <a:spcPts val="2700"/>
              </a:lnSpc>
              <a:buNone/>
            </a:pPr>
            <a:r>
              <a:rPr lang="en-US" sz="2100" dirty="0">
                <a:solidFill>
                  <a:srgbClr val="67534F"/>
                </a:solidFill>
                <a:latin typeface="Marcellus" pitchFamily="34" charset="0"/>
                <a:ea typeface="Marcellus" pitchFamily="34" charset="-122"/>
                <a:cs typeface="Marcellus" pitchFamily="34" charset="-120"/>
              </a:rPr>
              <a:t>Precision@K</a:t>
            </a:r>
            <a:endParaRPr lang="en-US" sz="2100" dirty="0"/>
          </a:p>
        </p:txBody>
      </p:sp>
      <p:sp>
        <p:nvSpPr>
          <p:cNvPr id="5" name="Text 2"/>
          <p:cNvSpPr/>
          <p:nvPr/>
        </p:nvSpPr>
        <p:spPr>
          <a:xfrm>
            <a:off x="1768078" y="2132290"/>
            <a:ext cx="12210931" cy="241816"/>
          </a:xfrm>
          <a:prstGeom prst="rect">
            <a:avLst/>
          </a:prstGeom>
          <a:noFill/>
          <a:ln/>
        </p:spPr>
        <p:txBody>
          <a:bodyPr wrap="none" lIns="0" tIns="0" rIns="0" bIns="0" rtlCol="0" anchor="t"/>
          <a:lstStyle/>
          <a:p>
            <a:pPr algn="l" indent="0" marL="0">
              <a:lnSpc>
                <a:spcPts val="1900"/>
              </a:lnSpc>
              <a:buNone/>
            </a:pPr>
            <a:r>
              <a:rPr lang="en-US" sz="1450" dirty="0">
                <a:solidFill>
                  <a:srgbClr val="67534F"/>
                </a:solidFill>
                <a:latin typeface="Montserrat" pitchFamily="34" charset="0"/>
                <a:ea typeface="Montserrat" pitchFamily="34" charset="-122"/>
                <a:cs typeface="Montserrat" pitchFamily="34" charset="-120"/>
              </a:rPr>
              <a:t>Odsetek trafnych elementów w pierwszych K wynikach. Wysoka precyzja = mało "śmieci" na liście.</a:t>
            </a:r>
            <a:endParaRPr lang="en-US" sz="1450" dirty="0"/>
          </a:p>
        </p:txBody>
      </p:sp>
      <p:sp>
        <p:nvSpPr>
          <p:cNvPr id="6" name="Text 3"/>
          <p:cNvSpPr/>
          <p:nvPr/>
        </p:nvSpPr>
        <p:spPr>
          <a:xfrm>
            <a:off x="1768078" y="2609612"/>
            <a:ext cx="12210931" cy="521256"/>
          </a:xfrm>
          <a:prstGeom prst="rect">
            <a:avLst/>
          </a:prstGeom>
          <a:noFill/>
          <a:ln/>
        </p:spPr>
        <p:txBody>
          <a:bodyPr wrap="square" lIns="0" tIns="0" rIns="0" bIns="0" rtlCol="0" anchor="t"/>
          <a:lstStyle/>
          <a:p>
            <a:pPr algn="l" indent="0" marL="0">
              <a:lnSpc>
                <a:spcPts val="2100"/>
              </a:lnSpc>
              <a:buNone/>
            </a:pPr>
            <a:endParaRPr lang="en-US" sz="1600" dirty="0"/>
          </a:p>
        </p:txBody>
      </p:sp>
      <p:pic>
        <p:nvPicPr>
          <p:cNvPr id="7" name="Image 1" descr="preencoded.png">    </p:cNvPr>
          <p:cNvPicPr>
            <a:picLocks noChangeAspect="1"/>
          </p:cNvPicPr>
          <p:nvPr/>
        </p:nvPicPr>
        <p:blipFill>
          <a:blip r:embed="rId2"/>
          <a:stretch>
            <a:fillRect/>
          </a:stretch>
        </p:blipFill>
        <p:spPr>
          <a:xfrm>
            <a:off x="1768078" y="2609612"/>
            <a:ext cx="12210931" cy="521256"/>
          </a:xfrm>
          <a:prstGeom prst="rect">
            <a:avLst/>
          </a:prstGeom>
        </p:spPr>
      </p:pic>
      <p:pic>
        <p:nvPicPr>
          <p:cNvPr id="8" name="Image 2" descr="preencoded.png">    </p:cNvPr>
          <p:cNvPicPr>
            <a:picLocks noChangeAspect="1"/>
          </p:cNvPicPr>
          <p:nvPr/>
        </p:nvPicPr>
        <p:blipFill>
          <a:blip r:embed="rId3"/>
          <a:stretch>
            <a:fillRect/>
          </a:stretch>
        </p:blipFill>
        <p:spPr>
          <a:xfrm>
            <a:off x="651391" y="3316962"/>
            <a:ext cx="930592" cy="2121337"/>
          </a:xfrm>
          <a:prstGeom prst="rect">
            <a:avLst/>
          </a:prstGeom>
        </p:spPr>
      </p:pic>
      <p:sp>
        <p:nvSpPr>
          <p:cNvPr id="9" name="Text 4"/>
          <p:cNvSpPr/>
          <p:nvPr/>
        </p:nvSpPr>
        <p:spPr>
          <a:xfrm>
            <a:off x="1768078" y="3503057"/>
            <a:ext cx="2675692" cy="347782"/>
          </a:xfrm>
          <a:prstGeom prst="rect">
            <a:avLst/>
          </a:prstGeom>
          <a:noFill/>
          <a:ln/>
        </p:spPr>
        <p:txBody>
          <a:bodyPr wrap="none" lIns="0" tIns="0" rIns="0" bIns="0" rtlCol="0" anchor="t"/>
          <a:lstStyle/>
          <a:p>
            <a:pPr algn="l" indent="0" marL="0">
              <a:lnSpc>
                <a:spcPts val="2700"/>
              </a:lnSpc>
              <a:buNone/>
            </a:pPr>
            <a:r>
              <a:rPr lang="en-US" sz="2100" dirty="0">
                <a:solidFill>
                  <a:srgbClr val="67534F"/>
                </a:solidFill>
                <a:latin typeface="Marcellus" pitchFamily="34" charset="0"/>
                <a:ea typeface="Marcellus" pitchFamily="34" charset="-122"/>
                <a:cs typeface="Marcellus" pitchFamily="34" charset="-120"/>
              </a:rPr>
              <a:t>Recall@K</a:t>
            </a:r>
            <a:endParaRPr lang="en-US" sz="2100" dirty="0"/>
          </a:p>
        </p:txBody>
      </p:sp>
      <p:sp>
        <p:nvSpPr>
          <p:cNvPr id="10" name="Text 5"/>
          <p:cNvSpPr/>
          <p:nvPr/>
        </p:nvSpPr>
        <p:spPr>
          <a:xfrm>
            <a:off x="1768078" y="3962519"/>
            <a:ext cx="12210931" cy="483632"/>
          </a:xfrm>
          <a:prstGeom prst="rect">
            <a:avLst/>
          </a:prstGeom>
          <a:noFill/>
          <a:ln/>
        </p:spPr>
        <p:txBody>
          <a:bodyPr wrap="square" lIns="0" tIns="0" rIns="0" bIns="0" rtlCol="0" anchor="t"/>
          <a:lstStyle/>
          <a:p>
            <a:pPr algn="l" indent="0" marL="0">
              <a:lnSpc>
                <a:spcPts val="1900"/>
              </a:lnSpc>
              <a:buNone/>
            </a:pPr>
            <a:r>
              <a:rPr lang="en-US" sz="1450" dirty="0">
                <a:solidFill>
                  <a:srgbClr val="67534F"/>
                </a:solidFill>
                <a:latin typeface="Montserrat" pitchFamily="34" charset="0"/>
                <a:ea typeface="Montserrat" pitchFamily="34" charset="-122"/>
                <a:cs typeface="Montserrat" pitchFamily="34" charset="-120"/>
              </a:rPr>
              <a:t>Jak duży odsetek wszystkich trafnych elementów udało się pokazać w top-K. Ważne, by użytkownik nie przegapił wartościowych wyników.</a:t>
            </a:r>
            <a:endParaRPr lang="en-US" sz="1450" dirty="0"/>
          </a:p>
        </p:txBody>
      </p:sp>
      <p:sp>
        <p:nvSpPr>
          <p:cNvPr id="11" name="Text 6"/>
          <p:cNvSpPr/>
          <p:nvPr/>
        </p:nvSpPr>
        <p:spPr>
          <a:xfrm>
            <a:off x="1768078" y="4681657"/>
            <a:ext cx="12210931" cy="570548"/>
          </a:xfrm>
          <a:prstGeom prst="rect">
            <a:avLst/>
          </a:prstGeom>
          <a:noFill/>
          <a:ln/>
        </p:spPr>
        <p:txBody>
          <a:bodyPr wrap="square" lIns="0" tIns="0" rIns="0" bIns="0" rtlCol="0" anchor="t"/>
          <a:lstStyle/>
          <a:p>
            <a:pPr algn="l" indent="0" marL="0">
              <a:lnSpc>
                <a:spcPts val="2100"/>
              </a:lnSpc>
              <a:buNone/>
            </a:pPr>
            <a:endParaRPr lang="en-US" sz="1600" dirty="0"/>
          </a:p>
        </p:txBody>
      </p:sp>
      <p:pic>
        <p:nvPicPr>
          <p:cNvPr id="12" name="Image 3" descr="preencoded.png">    </p:cNvPr>
          <p:cNvPicPr>
            <a:picLocks noChangeAspect="1"/>
          </p:cNvPicPr>
          <p:nvPr/>
        </p:nvPicPr>
        <p:blipFill>
          <a:blip r:embed="rId4"/>
          <a:stretch>
            <a:fillRect/>
          </a:stretch>
        </p:blipFill>
        <p:spPr>
          <a:xfrm>
            <a:off x="1768078" y="4681657"/>
            <a:ext cx="12210931" cy="570548"/>
          </a:xfrm>
          <a:prstGeom prst="rect">
            <a:avLst/>
          </a:prstGeom>
        </p:spPr>
      </p:pic>
      <p:pic>
        <p:nvPicPr>
          <p:cNvPr id="13" name="Image 4" descr="preencoded.png">    </p:cNvPr>
          <p:cNvPicPr>
            <a:picLocks noChangeAspect="1"/>
          </p:cNvPicPr>
          <p:nvPr/>
        </p:nvPicPr>
        <p:blipFill>
          <a:blip r:embed="rId5"/>
          <a:stretch>
            <a:fillRect/>
          </a:stretch>
        </p:blipFill>
        <p:spPr>
          <a:xfrm>
            <a:off x="651391" y="5438299"/>
            <a:ext cx="930592" cy="1830229"/>
          </a:xfrm>
          <a:prstGeom prst="rect">
            <a:avLst/>
          </a:prstGeom>
        </p:spPr>
      </p:pic>
      <p:sp>
        <p:nvSpPr>
          <p:cNvPr id="14" name="Text 7"/>
          <p:cNvSpPr/>
          <p:nvPr/>
        </p:nvSpPr>
        <p:spPr>
          <a:xfrm>
            <a:off x="1768078" y="5624393"/>
            <a:ext cx="2675692" cy="347782"/>
          </a:xfrm>
          <a:prstGeom prst="rect">
            <a:avLst/>
          </a:prstGeom>
          <a:noFill/>
          <a:ln/>
        </p:spPr>
        <p:txBody>
          <a:bodyPr wrap="none" lIns="0" tIns="0" rIns="0" bIns="0" rtlCol="0" anchor="t"/>
          <a:lstStyle/>
          <a:p>
            <a:pPr algn="l" indent="0" marL="0">
              <a:lnSpc>
                <a:spcPts val="2700"/>
              </a:lnSpc>
              <a:buNone/>
            </a:pPr>
            <a:r>
              <a:rPr lang="en-US" sz="2100" dirty="0">
                <a:solidFill>
                  <a:srgbClr val="67534F"/>
                </a:solidFill>
                <a:latin typeface="Marcellus" pitchFamily="34" charset="0"/>
                <a:ea typeface="Marcellus" pitchFamily="34" charset="-122"/>
                <a:cs typeface="Marcellus" pitchFamily="34" charset="-120"/>
              </a:rPr>
              <a:t>nDCG</a:t>
            </a:r>
            <a:endParaRPr lang="en-US" sz="2100" dirty="0"/>
          </a:p>
        </p:txBody>
      </p:sp>
      <p:sp>
        <p:nvSpPr>
          <p:cNvPr id="15" name="Text 8"/>
          <p:cNvSpPr/>
          <p:nvPr/>
        </p:nvSpPr>
        <p:spPr>
          <a:xfrm>
            <a:off x="1768078" y="6083856"/>
            <a:ext cx="12210931" cy="241816"/>
          </a:xfrm>
          <a:prstGeom prst="rect">
            <a:avLst/>
          </a:prstGeom>
          <a:noFill/>
          <a:ln/>
        </p:spPr>
        <p:txBody>
          <a:bodyPr wrap="none" lIns="0" tIns="0" rIns="0" bIns="0" rtlCol="0" anchor="t"/>
          <a:lstStyle/>
          <a:p>
            <a:pPr algn="l" indent="0" marL="0">
              <a:lnSpc>
                <a:spcPts val="1900"/>
              </a:lnSpc>
              <a:buNone/>
            </a:pPr>
            <a:r>
              <a:rPr lang="en-US" sz="1450" dirty="0">
                <a:solidFill>
                  <a:srgbClr val="67534F"/>
                </a:solidFill>
                <a:latin typeface="Montserrat" pitchFamily="34" charset="0"/>
                <a:ea typeface="Montserrat" pitchFamily="34" charset="-122"/>
                <a:cs typeface="Montserrat" pitchFamily="34" charset="-120"/>
              </a:rPr>
              <a:t>Uwzględnia istotność wyniku oraz jego pozycję na liście. Premiuje systemy, które trafne wyniki umieszczają wysoko.</a:t>
            </a:r>
            <a:endParaRPr lang="en-US" sz="1450" dirty="0"/>
          </a:p>
        </p:txBody>
      </p:sp>
      <p:sp>
        <p:nvSpPr>
          <p:cNvPr id="16" name="Text 9"/>
          <p:cNvSpPr/>
          <p:nvPr/>
        </p:nvSpPr>
        <p:spPr>
          <a:xfrm>
            <a:off x="1768078" y="6561177"/>
            <a:ext cx="12210931" cy="521256"/>
          </a:xfrm>
          <a:prstGeom prst="rect">
            <a:avLst/>
          </a:prstGeom>
          <a:noFill/>
          <a:ln/>
        </p:spPr>
        <p:txBody>
          <a:bodyPr wrap="square" lIns="0" tIns="0" rIns="0" bIns="0" rtlCol="0" anchor="t"/>
          <a:lstStyle/>
          <a:p>
            <a:pPr algn="l" indent="0" marL="0">
              <a:lnSpc>
                <a:spcPts val="2100"/>
              </a:lnSpc>
              <a:buNone/>
            </a:pPr>
            <a:endParaRPr lang="en-US" sz="1600" dirty="0"/>
          </a:p>
        </p:txBody>
      </p:sp>
      <p:pic>
        <p:nvPicPr>
          <p:cNvPr id="17" name="Image 5" descr="preencoded.png">    </p:cNvPr>
          <p:cNvPicPr>
            <a:picLocks noChangeAspect="1"/>
          </p:cNvPicPr>
          <p:nvPr/>
        </p:nvPicPr>
        <p:blipFill>
          <a:blip r:embed="rId6"/>
          <a:stretch>
            <a:fillRect/>
          </a:stretch>
        </p:blipFill>
        <p:spPr>
          <a:xfrm>
            <a:off x="1768078" y="6561177"/>
            <a:ext cx="12210931" cy="521256"/>
          </a:xfrm>
          <a:prstGeom prst="rect">
            <a:avLst/>
          </a:prstGeom>
        </p:spPr>
      </p:pic>
      <p:sp>
        <p:nvSpPr>
          <p:cNvPr id="18" name="Text 10"/>
          <p:cNvSpPr/>
          <p:nvPr/>
        </p:nvSpPr>
        <p:spPr>
          <a:xfrm>
            <a:off x="651391" y="7477839"/>
            <a:ext cx="13327618" cy="241816"/>
          </a:xfrm>
          <a:prstGeom prst="rect">
            <a:avLst/>
          </a:prstGeom>
          <a:noFill/>
          <a:ln/>
        </p:spPr>
        <p:txBody>
          <a:bodyPr wrap="none" lIns="0" tIns="0" rIns="0" bIns="0" rtlCol="0" anchor="t"/>
          <a:lstStyle/>
          <a:p>
            <a:pPr algn="l" indent="0" marL="0">
              <a:lnSpc>
                <a:spcPts val="1900"/>
              </a:lnSpc>
              <a:buNone/>
            </a:pPr>
            <a:r>
              <a:rPr lang="en-US" sz="1450" dirty="0">
                <a:solidFill>
                  <a:srgbClr val="67534F"/>
                </a:solidFill>
                <a:latin typeface="Montserrat" pitchFamily="34" charset="0"/>
                <a:ea typeface="Montserrat" pitchFamily="34" charset="-122"/>
                <a:cs typeface="Montserrat" pitchFamily="34" charset="-120"/>
              </a:rPr>
              <a:t>Stosowane w: systemach rekomendacyjnych (Netflix, Spotify), wyszukiwarkach (Google), e-commerce (Allegro).</a:t>
            </a:r>
            <a:endParaRPr lang="en-US" sz="1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2025-11-23T15:38:32Z</dcterms:created>
  <dcterms:modified xsi:type="dcterms:W3CDTF">2025-11-23T15:38:32Z</dcterms:modified>
</cp:coreProperties>
</file>